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52" r:id="rId3"/>
    <p:sldId id="353" r:id="rId4"/>
    <p:sldId id="368" r:id="rId5"/>
    <p:sldId id="377" r:id="rId6"/>
    <p:sldId id="422" r:id="rId7"/>
    <p:sldId id="381" r:id="rId8"/>
    <p:sldId id="383" r:id="rId9"/>
    <p:sldId id="436" r:id="rId10"/>
    <p:sldId id="385" r:id="rId11"/>
    <p:sldId id="437" r:id="rId12"/>
    <p:sldId id="440" r:id="rId13"/>
    <p:sldId id="441" r:id="rId14"/>
    <p:sldId id="442" r:id="rId15"/>
    <p:sldId id="443" r:id="rId16"/>
    <p:sldId id="444" r:id="rId17"/>
    <p:sldId id="445" r:id="rId18"/>
    <p:sldId id="446" r:id="rId19"/>
    <p:sldId id="447" r:id="rId20"/>
    <p:sldId id="452" r:id="rId21"/>
    <p:sldId id="448" r:id="rId22"/>
    <p:sldId id="449" r:id="rId23"/>
    <p:sldId id="450" r:id="rId24"/>
    <p:sldId id="451" r:id="rId25"/>
    <p:sldId id="386" r:id="rId26"/>
    <p:sldId id="273" r:id="rId27"/>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2F5"/>
    <a:srgbClr val="304371"/>
    <a:srgbClr val="14122C"/>
    <a:srgbClr val="373C43"/>
    <a:srgbClr val="F4F5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4660"/>
  </p:normalViewPr>
  <p:slideViewPr>
    <p:cSldViewPr snapToGrid="0" showGuides="1">
      <p:cViewPr varScale="1">
        <p:scale>
          <a:sx n="110" d="100"/>
          <a:sy n="110" d="100"/>
        </p:scale>
        <p:origin x="720" y="62"/>
      </p:cViewPr>
      <p:guideLst>
        <p:guide orient="horz" pos="3094"/>
        <p:guide pos="4400"/>
        <p:guide orient="horz" pos="3117"/>
        <p:guide pos="2880"/>
        <p:guide orient="horz" pos="161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0"/>
            <a:ext cx="9144000" cy="554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7" name="图片占位符 2"/>
          <p:cNvSpPr>
            <a:spLocks noGrp="1"/>
          </p:cNvSpPr>
          <p:nvPr>
            <p:ph type="pic" sz="quarter" idx="16"/>
          </p:nvPr>
        </p:nvSpPr>
        <p:spPr>
          <a:xfrm>
            <a:off x="2427628" y="1246906"/>
            <a:ext cx="2018109" cy="1437023"/>
          </a:xfrm>
        </p:spPr>
        <p:txBody>
          <a:bodyPr>
            <a:normAutofit/>
          </a:bodyPr>
          <a:lstStyle>
            <a:lvl1pPr marL="0" indent="0" algn="ctr">
              <a:buFontTx/>
              <a:buNone/>
              <a:defRPr sz="1400"/>
            </a:lvl1pPr>
          </a:lstStyle>
          <a:p>
            <a:endParaRPr lang="zh-CN" altLang="en-US"/>
          </a:p>
        </p:txBody>
      </p:sp>
      <p:sp>
        <p:nvSpPr>
          <p:cNvPr id="38" name="图片占位符 2"/>
          <p:cNvSpPr>
            <a:spLocks noGrp="1"/>
          </p:cNvSpPr>
          <p:nvPr>
            <p:ph type="pic" sz="quarter" idx="19"/>
          </p:nvPr>
        </p:nvSpPr>
        <p:spPr>
          <a:xfrm>
            <a:off x="4668492" y="1246906"/>
            <a:ext cx="2018109" cy="1437023"/>
          </a:xfrm>
        </p:spPr>
        <p:txBody>
          <a:bodyPr>
            <a:normAutofit/>
          </a:bodyPr>
          <a:lstStyle>
            <a:lvl1pPr marL="0" indent="0" algn="ctr">
              <a:buFontTx/>
              <a:buNone/>
              <a:defRPr sz="1400"/>
            </a:lvl1pPr>
          </a:lstStyle>
          <a:p>
            <a:endParaRPr lang="zh-CN" altLang="en-US"/>
          </a:p>
        </p:txBody>
      </p:sp>
      <p:grpSp>
        <p:nvGrpSpPr>
          <p:cNvPr id="10" name="组合 9"/>
          <p:cNvGrpSpPr/>
          <p:nvPr userDrawn="1"/>
        </p:nvGrpSpPr>
        <p:grpSpPr>
          <a:xfrm>
            <a:off x="8130305" y="175034"/>
            <a:ext cx="819654" cy="692361"/>
            <a:chOff x="2992437" y="0"/>
            <a:chExt cx="2543175" cy="2148217"/>
          </a:xfrm>
          <a:solidFill>
            <a:schemeClr val="accent1"/>
          </a:solidFill>
        </p:grpSpPr>
        <p:grpSp>
          <p:nvGrpSpPr>
            <p:cNvPr id="11" name="组合 10"/>
            <p:cNvGrpSpPr/>
            <p:nvPr/>
          </p:nvGrpSpPr>
          <p:grpSpPr>
            <a:xfrm>
              <a:off x="2992437" y="1183017"/>
              <a:ext cx="2543175" cy="965200"/>
              <a:chOff x="3297238" y="2879725"/>
              <a:chExt cx="2543175" cy="965200"/>
            </a:xfrm>
            <a:grpFill/>
          </p:grpSpPr>
          <p:sp>
            <p:nvSpPr>
              <p:cNvPr id="23" name="Freeform 5"/>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4" name="Freeform 6"/>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Freeform 7"/>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8"/>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7" name="Freeform 9"/>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8" name="Freeform 10"/>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11"/>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0" name="Freeform 12"/>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1" name="Freeform 13"/>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2" name="Freeform 14"/>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12" name="组合 11"/>
            <p:cNvGrpSpPr/>
            <p:nvPr/>
          </p:nvGrpSpPr>
          <p:grpSpPr>
            <a:xfrm>
              <a:off x="3763962" y="0"/>
              <a:ext cx="1069105" cy="1067923"/>
              <a:chOff x="3851276" y="1292225"/>
              <a:chExt cx="1435100" cy="1433513"/>
            </a:xfrm>
            <a:grpFill/>
          </p:grpSpPr>
          <p:sp>
            <p:nvSpPr>
              <p:cNvPr id="13" name="Freeform 15"/>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Freeform 16"/>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5" name="Freeform 17"/>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6" name="Freeform 18"/>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7" name="Freeform 19"/>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8" name="Freeform 20"/>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Freeform 21"/>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0" name="Freeform 22"/>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1" name="Freeform 23"/>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24"/>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sp>
        <p:nvSpPr>
          <p:cNvPr id="33" name="图片占位符 2"/>
          <p:cNvSpPr>
            <a:spLocks noGrp="1"/>
          </p:cNvSpPr>
          <p:nvPr>
            <p:ph type="pic" sz="quarter" idx="20"/>
          </p:nvPr>
        </p:nvSpPr>
        <p:spPr>
          <a:xfrm>
            <a:off x="231991" y="1246907"/>
            <a:ext cx="2018109" cy="1437023"/>
          </a:xfrm>
        </p:spPr>
        <p:txBody>
          <a:bodyPr>
            <a:normAutofit/>
          </a:bodyPr>
          <a:lstStyle>
            <a:lvl1pPr marL="0" indent="0" algn="ctr">
              <a:buFontTx/>
              <a:buNone/>
              <a:defRPr sz="1400"/>
            </a:lvl1pPr>
          </a:lstStyle>
          <a:p>
            <a:endParaRPr lang="zh-CN" altLang="en-US"/>
          </a:p>
        </p:txBody>
      </p:sp>
      <p:sp>
        <p:nvSpPr>
          <p:cNvPr id="34" name="图片占位符 2"/>
          <p:cNvSpPr>
            <a:spLocks noGrp="1"/>
          </p:cNvSpPr>
          <p:nvPr>
            <p:ph type="pic" sz="quarter" idx="21"/>
          </p:nvPr>
        </p:nvSpPr>
        <p:spPr>
          <a:xfrm>
            <a:off x="6909356" y="1246907"/>
            <a:ext cx="2018109" cy="1437023"/>
          </a:xfrm>
        </p:spPr>
        <p:txBody>
          <a:bodyPr>
            <a:normAutofit/>
          </a:bodyPr>
          <a:lstStyle>
            <a:lvl1pPr marL="0" indent="0" algn="ctr">
              <a:buFontTx/>
              <a:buNone/>
              <a:defRPr sz="1400"/>
            </a:lvl1pPr>
          </a:lstStyle>
          <a:p>
            <a:endParaRPr lang="zh-CN" altLang="en-US"/>
          </a:p>
        </p:txBody>
      </p:sp>
      <p:sp>
        <p:nvSpPr>
          <p:cNvPr id="2" name="矩形 1"/>
          <p:cNvSpPr/>
          <p:nvPr userDrawn="1"/>
        </p:nvSpPr>
        <p:spPr>
          <a:xfrm>
            <a:off x="231990" y="2811952"/>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2427628"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4668492" y="2811949"/>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6909356"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grpSp>
        <p:nvGrpSpPr>
          <p:cNvPr id="10" name="组合 9"/>
          <p:cNvGrpSpPr/>
          <p:nvPr userDrawn="1"/>
        </p:nvGrpSpPr>
        <p:grpSpPr>
          <a:xfrm>
            <a:off x="8130305" y="175034"/>
            <a:ext cx="819654" cy="692361"/>
            <a:chOff x="2992437" y="0"/>
            <a:chExt cx="2543175" cy="2148217"/>
          </a:xfrm>
          <a:solidFill>
            <a:schemeClr val="accent1"/>
          </a:solidFill>
        </p:grpSpPr>
        <p:grpSp>
          <p:nvGrpSpPr>
            <p:cNvPr id="11" name="组合 10"/>
            <p:cNvGrpSpPr/>
            <p:nvPr/>
          </p:nvGrpSpPr>
          <p:grpSpPr>
            <a:xfrm>
              <a:off x="2992437" y="1183017"/>
              <a:ext cx="2543175" cy="965200"/>
              <a:chOff x="3297238" y="2879725"/>
              <a:chExt cx="2543175" cy="965200"/>
            </a:xfrm>
            <a:grpFill/>
          </p:grpSpPr>
          <p:sp>
            <p:nvSpPr>
              <p:cNvPr id="23" name="Freeform 5"/>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4" name="Freeform 6"/>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Freeform 7"/>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8"/>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7" name="Freeform 9"/>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8" name="Freeform 10"/>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11"/>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0" name="Freeform 12"/>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1" name="Freeform 13"/>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2" name="Freeform 14"/>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12" name="组合 11"/>
            <p:cNvGrpSpPr/>
            <p:nvPr/>
          </p:nvGrpSpPr>
          <p:grpSpPr>
            <a:xfrm>
              <a:off x="3763962" y="0"/>
              <a:ext cx="1069105" cy="1067923"/>
              <a:chOff x="3851276" y="1292225"/>
              <a:chExt cx="1435100" cy="1433513"/>
            </a:xfrm>
            <a:grpFill/>
          </p:grpSpPr>
          <p:sp>
            <p:nvSpPr>
              <p:cNvPr id="13" name="Freeform 15"/>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Freeform 16"/>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5" name="Freeform 17"/>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6" name="Freeform 18"/>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7" name="Freeform 19"/>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8" name="Freeform 20"/>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Freeform 21"/>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0" name="Freeform 22"/>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1" name="Freeform 23"/>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24"/>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sp>
        <p:nvSpPr>
          <p:cNvPr id="33" name="图片占位符 2"/>
          <p:cNvSpPr>
            <a:spLocks noGrp="1"/>
          </p:cNvSpPr>
          <p:nvPr>
            <p:ph type="pic" sz="quarter" idx="20"/>
          </p:nvPr>
        </p:nvSpPr>
        <p:spPr>
          <a:xfrm>
            <a:off x="381301" y="1246906"/>
            <a:ext cx="2634552" cy="1437023"/>
          </a:xfrm>
        </p:spPr>
        <p:txBody>
          <a:bodyPr>
            <a:normAutofit/>
          </a:bodyPr>
          <a:lstStyle>
            <a:lvl1pPr marL="0" indent="0" algn="ctr">
              <a:buFontTx/>
              <a:buNone/>
              <a:defRPr sz="1400"/>
            </a:lvl1pPr>
          </a:lstStyle>
          <a:p>
            <a:endParaRPr lang="zh-CN" altLang="en-US"/>
          </a:p>
        </p:txBody>
      </p:sp>
      <p:sp>
        <p:nvSpPr>
          <p:cNvPr id="2" name="矩形 1"/>
          <p:cNvSpPr/>
          <p:nvPr userDrawn="1"/>
        </p:nvSpPr>
        <p:spPr>
          <a:xfrm>
            <a:off x="381299" y="2811951"/>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图片占位符 2"/>
          <p:cNvSpPr>
            <a:spLocks noGrp="1"/>
          </p:cNvSpPr>
          <p:nvPr>
            <p:ph type="pic" sz="quarter" idx="21"/>
          </p:nvPr>
        </p:nvSpPr>
        <p:spPr>
          <a:xfrm>
            <a:off x="3254722" y="2811952"/>
            <a:ext cx="2634552" cy="1437023"/>
          </a:xfrm>
        </p:spPr>
        <p:txBody>
          <a:bodyPr>
            <a:normAutofit/>
          </a:bodyPr>
          <a:lstStyle>
            <a:lvl1pPr marL="0" indent="0" algn="ctr">
              <a:buFontTx/>
              <a:buNone/>
              <a:defRPr sz="1400"/>
            </a:lvl1pPr>
          </a:lstStyle>
          <a:p>
            <a:endParaRPr lang="zh-CN" altLang="en-US"/>
          </a:p>
        </p:txBody>
      </p:sp>
      <p:sp>
        <p:nvSpPr>
          <p:cNvPr id="41" name="矩形 40"/>
          <p:cNvSpPr/>
          <p:nvPr userDrawn="1"/>
        </p:nvSpPr>
        <p:spPr>
          <a:xfrm>
            <a:off x="3254723" y="1246906"/>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图片占位符 2"/>
          <p:cNvSpPr>
            <a:spLocks noGrp="1"/>
          </p:cNvSpPr>
          <p:nvPr>
            <p:ph type="pic" sz="quarter" idx="22"/>
          </p:nvPr>
        </p:nvSpPr>
        <p:spPr>
          <a:xfrm>
            <a:off x="6128146" y="1246906"/>
            <a:ext cx="2634552" cy="1437023"/>
          </a:xfrm>
        </p:spPr>
        <p:txBody>
          <a:bodyPr>
            <a:normAutofit/>
          </a:bodyPr>
          <a:lstStyle>
            <a:lvl1pPr marL="0" indent="0" algn="ctr">
              <a:buFontTx/>
              <a:buNone/>
              <a:defRPr sz="1400"/>
            </a:lvl1pPr>
          </a:lstStyle>
          <a:p>
            <a:endParaRPr lang="zh-CN" altLang="en-US"/>
          </a:p>
        </p:txBody>
      </p:sp>
      <p:sp>
        <p:nvSpPr>
          <p:cNvPr id="46" name="矩形 45"/>
          <p:cNvSpPr/>
          <p:nvPr userDrawn="1"/>
        </p:nvSpPr>
        <p:spPr>
          <a:xfrm>
            <a:off x="6128144" y="2811951"/>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3" name="图片占位符 2"/>
          <p:cNvSpPr>
            <a:spLocks noGrp="1"/>
          </p:cNvSpPr>
          <p:nvPr>
            <p:ph type="pic" sz="quarter" idx="20"/>
          </p:nvPr>
        </p:nvSpPr>
        <p:spPr>
          <a:xfrm>
            <a:off x="323664" y="1380329"/>
            <a:ext cx="2749826" cy="1503332"/>
          </a:xfrm>
        </p:spPr>
        <p:txBody>
          <a:bodyPr>
            <a:normAutofit/>
          </a:bodyPr>
          <a:lstStyle>
            <a:lvl1pPr marL="0" indent="0" algn="ctr">
              <a:buFontTx/>
              <a:buNone/>
              <a:defRPr sz="1400"/>
            </a:lvl1pPr>
          </a:lstStyle>
          <a:p>
            <a:endParaRPr lang="zh-CN" altLang="en-US"/>
          </a:p>
        </p:txBody>
      </p:sp>
      <p:sp>
        <p:nvSpPr>
          <p:cNvPr id="35" name="图片占位符 2"/>
          <p:cNvSpPr>
            <a:spLocks noGrp="1"/>
          </p:cNvSpPr>
          <p:nvPr>
            <p:ph type="pic" sz="quarter" idx="21"/>
          </p:nvPr>
        </p:nvSpPr>
        <p:spPr>
          <a:xfrm>
            <a:off x="3197087" y="1380328"/>
            <a:ext cx="2749826" cy="1503332"/>
          </a:xfrm>
        </p:spPr>
        <p:txBody>
          <a:bodyPr>
            <a:normAutofit/>
          </a:bodyPr>
          <a:lstStyle>
            <a:lvl1pPr marL="0" indent="0" algn="ctr">
              <a:buFontTx/>
              <a:buNone/>
              <a:defRPr sz="1400"/>
            </a:lvl1pPr>
          </a:lstStyle>
          <a:p>
            <a:endParaRPr lang="zh-CN" altLang="en-US"/>
          </a:p>
        </p:txBody>
      </p:sp>
      <p:sp>
        <p:nvSpPr>
          <p:cNvPr id="45" name="图片占位符 2"/>
          <p:cNvSpPr>
            <a:spLocks noGrp="1"/>
          </p:cNvSpPr>
          <p:nvPr>
            <p:ph type="pic" sz="quarter" idx="22"/>
          </p:nvPr>
        </p:nvSpPr>
        <p:spPr>
          <a:xfrm>
            <a:off x="6070509" y="1380329"/>
            <a:ext cx="2749826" cy="1503332"/>
          </a:xfrm>
        </p:spPr>
        <p:txBody>
          <a:bodyPr>
            <a:normAutofit/>
          </a:bodyPr>
          <a:lstStyle>
            <a:lvl1pPr marL="0" indent="0" algn="ctr">
              <a:buFontTx/>
              <a:buNone/>
              <a:defRPr sz="1400"/>
            </a:lvl1pPr>
          </a:lstStyle>
          <a:p>
            <a:endParaRPr lang="zh-CN" altLang="en-US"/>
          </a:p>
        </p:txBody>
      </p:sp>
      <p:sp>
        <p:nvSpPr>
          <p:cNvPr id="3" name="矩形 2"/>
          <p:cNvSpPr/>
          <p:nvPr userDrawn="1"/>
        </p:nvSpPr>
        <p:spPr>
          <a:xfrm>
            <a:off x="3197087" y="3011507"/>
            <a:ext cx="5623248" cy="1629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323663" y="3011507"/>
            <a:ext cx="2749826" cy="16297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0"/>
            <a:ext cx="9144000" cy="554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12" name="矩形 11"/>
          <p:cNvSpPr/>
          <p:nvPr/>
        </p:nvSpPr>
        <p:spPr bwMode="auto">
          <a:xfrm>
            <a:off x="1661987" y="2508597"/>
            <a:ext cx="5770880" cy="768350"/>
          </a:xfrm>
          <a:prstGeom prst="rect">
            <a:avLst/>
          </a:prstGeom>
        </p:spPr>
        <p:txBody>
          <a:bodyPr wrap="none">
            <a:spAutoFit/>
          </a:bodyPr>
          <a:lstStyle/>
          <a:p>
            <a:pPr algn="ctr">
              <a:defRPr/>
            </a:pPr>
            <a:r>
              <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优贝乐母咨询模块</a:t>
            </a:r>
            <a:r>
              <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报告</a:t>
            </a:r>
            <a:endPar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圆角 4"/>
          <p:cNvSpPr/>
          <p:nvPr/>
        </p:nvSpPr>
        <p:spPr>
          <a:xfrm>
            <a:off x="7018655" y="4497070"/>
            <a:ext cx="1675130" cy="3073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35" name="矩形 34"/>
          <p:cNvSpPr/>
          <p:nvPr/>
        </p:nvSpPr>
        <p:spPr>
          <a:xfrm>
            <a:off x="7018655" y="4482465"/>
            <a:ext cx="1674495" cy="337185"/>
          </a:xfrm>
          <a:prstGeom prst="rect">
            <a:avLst/>
          </a:prstGeom>
        </p:spPr>
        <p:txBody>
          <a:bodyPr wrap="square">
            <a:spAutoFit/>
          </a:bodyPr>
          <a:lstStyle/>
          <a:p>
            <a:r>
              <a:rPr lang="zh-CN" altLang="en-US" sz="1600">
                <a:solidFill>
                  <a:schemeClr val="bg1"/>
                </a:solidFill>
              </a:rPr>
              <a:t>负责人：侯晓峰  </a:t>
            </a:r>
            <a:r>
              <a:rPr lang="zh-CN" altLang="en-US" sz="1200">
                <a:solidFill>
                  <a:schemeClr val="bg1"/>
                </a:solidFill>
              </a:rPr>
              <a:t>                 </a:t>
            </a:r>
            <a:endParaRPr lang="en-US" altLang="zh-CN" sz="1200">
              <a:solidFill>
                <a:schemeClr val="bg1"/>
              </a:solidFill>
            </a:endParaRPr>
          </a:p>
        </p:txBody>
      </p:sp>
      <p:grpSp>
        <p:nvGrpSpPr>
          <p:cNvPr id="9" name="组合 8"/>
          <p:cNvGrpSpPr/>
          <p:nvPr/>
        </p:nvGrpSpPr>
        <p:grpSpPr>
          <a:xfrm>
            <a:off x="2222639" y="2464842"/>
            <a:ext cx="4698722" cy="1111158"/>
            <a:chOff x="1885348" y="2376055"/>
            <a:chExt cx="5569528" cy="1233055"/>
          </a:xfrm>
        </p:grpSpPr>
        <p:cxnSp>
          <p:nvCxnSpPr>
            <p:cNvPr id="7" name="直接连接符 6"/>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2849828" y="2053038"/>
            <a:ext cx="3444343" cy="275590"/>
          </a:xfrm>
          <a:prstGeom prst="rect">
            <a:avLst/>
          </a:prstGeom>
        </p:spPr>
        <p:txBody>
          <a:bodyPr wrap="square">
            <a:spAutoFit/>
          </a:bodyPr>
          <a:lstStyle/>
          <a:p>
            <a:pPr algn="ctr"/>
            <a:r>
              <a:rPr lang="zh-CN" altLang="en-US" sz="1200">
                <a:solidFill>
                  <a:schemeClr val="tx1">
                    <a:lumMod val="65000"/>
                    <a:lumOff val="35000"/>
                  </a:schemeClr>
                </a:solidFill>
                <a:latin typeface="+mj-lt"/>
              </a:rPr>
              <a:t>计算机与信息科学学院 </a:t>
            </a:r>
            <a:r>
              <a:rPr lang="en-US" altLang="zh-CN" sz="1200">
                <a:solidFill>
                  <a:schemeClr val="tx1">
                    <a:lumMod val="65000"/>
                    <a:lumOff val="35000"/>
                  </a:schemeClr>
                </a:solidFill>
                <a:latin typeface="+mj-lt"/>
              </a:rPr>
              <a:t>2017</a:t>
            </a:r>
            <a:r>
              <a:rPr lang="zh-CN" altLang="en-US" sz="1200">
                <a:solidFill>
                  <a:schemeClr val="tx1">
                    <a:lumMod val="65000"/>
                    <a:lumOff val="35000"/>
                  </a:schemeClr>
                </a:solidFill>
                <a:latin typeface="+mj-lt"/>
              </a:rPr>
              <a:t>级 软工</a:t>
            </a:r>
            <a:r>
              <a:rPr lang="en-US" altLang="zh-CN" sz="1200">
                <a:solidFill>
                  <a:schemeClr val="tx1">
                    <a:lumMod val="65000"/>
                    <a:lumOff val="35000"/>
                  </a:schemeClr>
                </a:solidFill>
                <a:latin typeface="+mj-lt"/>
              </a:rPr>
              <a:t>3</a:t>
            </a:r>
            <a:r>
              <a:rPr lang="zh-CN" altLang="en-US" sz="1200">
                <a:solidFill>
                  <a:schemeClr val="tx1">
                    <a:lumMod val="65000"/>
                    <a:lumOff val="35000"/>
                  </a:schemeClr>
                </a:solidFill>
                <a:latin typeface="+mj-lt"/>
              </a:rPr>
              <a:t>班</a:t>
            </a:r>
            <a:endParaRPr lang="en-US" altLang="zh-CN" sz="1200">
              <a:solidFill>
                <a:schemeClr val="tx1">
                  <a:lumMod val="65000"/>
                  <a:lumOff val="35000"/>
                </a:schemeClr>
              </a:solidFill>
              <a:latin typeface="+mj-lt"/>
            </a:endParaRPr>
          </a:p>
        </p:txBody>
      </p:sp>
      <p:pic>
        <p:nvPicPr>
          <p:cNvPr id="2" name="图片 1" descr="{78_Y3IV`OUDJ11_@]@M{~4"/>
          <p:cNvPicPr>
            <a:picLocks noChangeAspect="1"/>
          </p:cNvPicPr>
          <p:nvPr/>
        </p:nvPicPr>
        <p:blipFill>
          <a:blip r:embed="rId1"/>
          <a:srcRect l="889" t="11111" r="4364" b="2370"/>
          <a:stretch>
            <a:fillRect/>
          </a:stretch>
        </p:blipFill>
        <p:spPr>
          <a:xfrm>
            <a:off x="3802380" y="385445"/>
            <a:ext cx="1489075" cy="148336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535426" y="92912"/>
            <a:ext cx="1097280" cy="368300"/>
          </a:xfrm>
          <a:prstGeom prst="rect">
            <a:avLst/>
          </a:prstGeom>
          <a:noFill/>
        </p:spPr>
        <p:txBody>
          <a:bodyPr wrap="none">
            <a:spAutoFit/>
          </a:bodyPr>
          <a:lstStyle/>
          <a:p>
            <a:pPr algn="ctr">
              <a:defRPr/>
            </a:pP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概要设计</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圆角 1"/>
          <p:cNvSpPr/>
          <p:nvPr/>
        </p:nvSpPr>
        <p:spPr>
          <a:xfrm>
            <a:off x="121" y="59230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管理员</a:t>
            </a:r>
            <a:r>
              <a:rPr lang="en-US" altLang="zh-CN" sz="1800" b="1">
                <a:latin typeface="+mj-ea"/>
                <a:ea typeface="+mj-ea"/>
              </a:rPr>
              <a:t>-</a:t>
            </a:r>
            <a:r>
              <a:rPr lang="zh-CN" altLang="en-US" sz="1800" b="1">
                <a:latin typeface="+mj-ea"/>
                <a:ea typeface="+mj-ea"/>
              </a:rPr>
              <a:t>用例图</a:t>
            </a:r>
            <a:endParaRPr lang="zh-CN" altLang="en-US" sz="1800" b="1">
              <a:latin typeface="+mj-ea"/>
              <a:ea typeface="+mj-ea"/>
            </a:endParaRPr>
          </a:p>
        </p:txBody>
      </p:sp>
      <p:pic>
        <p:nvPicPr>
          <p:cNvPr id="5" name="图片 4"/>
          <p:cNvPicPr>
            <a:picLocks noChangeAspect="1"/>
          </p:cNvPicPr>
          <p:nvPr>
            <p:custDataLst>
              <p:tags r:id="rId1"/>
            </p:custDataLst>
          </p:nvPr>
        </p:nvPicPr>
        <p:blipFill>
          <a:blip r:embed="rId2"/>
          <a:stretch>
            <a:fillRect/>
          </a:stretch>
        </p:blipFill>
        <p:spPr>
          <a:xfrm>
            <a:off x="2760345" y="687705"/>
            <a:ext cx="6100445" cy="42291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535426" y="92912"/>
            <a:ext cx="1097280" cy="368300"/>
          </a:xfrm>
          <a:prstGeom prst="rect">
            <a:avLst/>
          </a:prstGeom>
          <a:noFill/>
        </p:spPr>
        <p:txBody>
          <a:bodyPr wrap="none">
            <a:spAutoFit/>
          </a:bodyPr>
          <a:lstStyle/>
          <a:p>
            <a:pPr algn="ctr">
              <a:defRPr/>
            </a:pP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概要设计</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圆角 1"/>
          <p:cNvSpPr/>
          <p:nvPr/>
        </p:nvSpPr>
        <p:spPr>
          <a:xfrm>
            <a:off x="121" y="59230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数据库设计</a:t>
            </a:r>
            <a:endParaRPr lang="zh-CN" altLang="en-US" sz="1800" b="1">
              <a:latin typeface="+mj-ea"/>
              <a:ea typeface="+mj-ea"/>
            </a:endParaRPr>
          </a:p>
        </p:txBody>
      </p:sp>
      <p:sp>
        <p:nvSpPr>
          <p:cNvPr id="9" name="文本框 8"/>
          <p:cNvSpPr txBox="1"/>
          <p:nvPr/>
        </p:nvSpPr>
        <p:spPr>
          <a:xfrm>
            <a:off x="1611630" y="3126105"/>
            <a:ext cx="1264920" cy="299085"/>
          </a:xfrm>
          <a:prstGeom prst="rect">
            <a:avLst/>
          </a:prstGeom>
          <a:noFill/>
        </p:spPr>
        <p:txBody>
          <a:bodyPr wrap="square" rtlCol="0">
            <a:spAutoFit/>
          </a:bodyPr>
          <a:p>
            <a:r>
              <a:rPr lang="zh-CN" altLang="en-US"/>
              <a:t>管理员信息表</a:t>
            </a:r>
            <a:endParaRPr lang="zh-CN" altLang="en-US"/>
          </a:p>
        </p:txBody>
      </p:sp>
      <p:pic>
        <p:nvPicPr>
          <p:cNvPr id="5" name="图片 4" descr="J0JANXB(HJ]$XBU39[TE3O7"/>
          <p:cNvPicPr>
            <a:picLocks noChangeAspect="1"/>
          </p:cNvPicPr>
          <p:nvPr/>
        </p:nvPicPr>
        <p:blipFill>
          <a:blip r:embed="rId1"/>
          <a:stretch>
            <a:fillRect/>
          </a:stretch>
        </p:blipFill>
        <p:spPr>
          <a:xfrm>
            <a:off x="158115" y="1644650"/>
            <a:ext cx="4171950" cy="1219200"/>
          </a:xfrm>
          <a:prstGeom prst="rect">
            <a:avLst/>
          </a:prstGeom>
        </p:spPr>
      </p:pic>
      <p:pic>
        <p:nvPicPr>
          <p:cNvPr id="7" name="图片 6" descr="GNBJU~]0ZRTZ1VU6O}%R$6T"/>
          <p:cNvPicPr>
            <a:picLocks noChangeAspect="1"/>
          </p:cNvPicPr>
          <p:nvPr/>
        </p:nvPicPr>
        <p:blipFill>
          <a:blip r:embed="rId2"/>
          <a:stretch>
            <a:fillRect/>
          </a:stretch>
        </p:blipFill>
        <p:spPr>
          <a:xfrm>
            <a:off x="4700270" y="1516380"/>
            <a:ext cx="4210050" cy="1476375"/>
          </a:xfrm>
          <a:prstGeom prst="rect">
            <a:avLst/>
          </a:prstGeom>
        </p:spPr>
      </p:pic>
      <p:sp>
        <p:nvSpPr>
          <p:cNvPr id="10" name="文本框 9"/>
          <p:cNvSpPr txBox="1"/>
          <p:nvPr/>
        </p:nvSpPr>
        <p:spPr>
          <a:xfrm>
            <a:off x="6257290" y="3126105"/>
            <a:ext cx="1096010" cy="299085"/>
          </a:xfrm>
          <a:prstGeom prst="rect">
            <a:avLst/>
          </a:prstGeom>
          <a:noFill/>
        </p:spPr>
        <p:txBody>
          <a:bodyPr wrap="square" rtlCol="0">
            <a:spAutoFit/>
          </a:bodyPr>
          <a:p>
            <a:r>
              <a:rPr lang="zh-CN" altLang="en-US"/>
              <a:t>班级</a:t>
            </a:r>
            <a:r>
              <a:rPr lang="zh-CN" altLang="en-US"/>
              <a:t>信息表</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535426" y="92912"/>
            <a:ext cx="1097280" cy="368300"/>
          </a:xfrm>
          <a:prstGeom prst="rect">
            <a:avLst/>
          </a:prstGeom>
          <a:noFill/>
        </p:spPr>
        <p:txBody>
          <a:bodyPr wrap="none">
            <a:spAutoFit/>
          </a:bodyPr>
          <a:lstStyle/>
          <a:p>
            <a:pPr algn="ctr">
              <a:defRPr/>
            </a:pP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概要设计</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圆角 1"/>
          <p:cNvSpPr/>
          <p:nvPr/>
        </p:nvSpPr>
        <p:spPr>
          <a:xfrm>
            <a:off x="121" y="59230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数据库设计</a:t>
            </a:r>
            <a:endParaRPr lang="zh-CN" altLang="en-US" sz="1800" b="1">
              <a:latin typeface="+mj-ea"/>
              <a:ea typeface="+mj-ea"/>
            </a:endParaRPr>
          </a:p>
        </p:txBody>
      </p:sp>
      <p:sp>
        <p:nvSpPr>
          <p:cNvPr id="10" name="文本框 9"/>
          <p:cNvSpPr txBox="1"/>
          <p:nvPr/>
        </p:nvSpPr>
        <p:spPr>
          <a:xfrm>
            <a:off x="4669790" y="679450"/>
            <a:ext cx="1096010" cy="299085"/>
          </a:xfrm>
          <a:prstGeom prst="rect">
            <a:avLst/>
          </a:prstGeom>
          <a:noFill/>
        </p:spPr>
        <p:txBody>
          <a:bodyPr wrap="square" rtlCol="0">
            <a:spAutoFit/>
          </a:bodyPr>
          <a:p>
            <a:r>
              <a:rPr lang="zh-CN" altLang="en-US"/>
              <a:t>医院</a:t>
            </a:r>
            <a:r>
              <a:rPr lang="zh-CN" altLang="en-US"/>
              <a:t>信息表</a:t>
            </a:r>
            <a:endParaRPr lang="zh-CN" altLang="en-US"/>
          </a:p>
        </p:txBody>
      </p:sp>
      <p:pic>
        <p:nvPicPr>
          <p:cNvPr id="6" name="图片 5" descr="WT$8HV9({}I[CQ3%W9]~J)0"/>
          <p:cNvPicPr>
            <a:picLocks noChangeAspect="1"/>
          </p:cNvPicPr>
          <p:nvPr/>
        </p:nvPicPr>
        <p:blipFill>
          <a:blip r:embed="rId1"/>
          <a:stretch>
            <a:fillRect/>
          </a:stretch>
        </p:blipFill>
        <p:spPr>
          <a:xfrm>
            <a:off x="2531745" y="1181100"/>
            <a:ext cx="5372100" cy="38957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535426" y="92912"/>
            <a:ext cx="1097280" cy="368300"/>
          </a:xfrm>
          <a:prstGeom prst="rect">
            <a:avLst/>
          </a:prstGeom>
          <a:noFill/>
        </p:spPr>
        <p:txBody>
          <a:bodyPr wrap="none">
            <a:spAutoFit/>
          </a:bodyPr>
          <a:lstStyle/>
          <a:p>
            <a:pPr algn="ctr">
              <a:defRPr/>
            </a:pP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概要设计</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圆角 1"/>
          <p:cNvSpPr/>
          <p:nvPr/>
        </p:nvSpPr>
        <p:spPr>
          <a:xfrm>
            <a:off x="121" y="59230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数据库设计</a:t>
            </a:r>
            <a:endParaRPr lang="zh-CN" altLang="en-US" sz="1800" b="1">
              <a:latin typeface="+mj-ea"/>
              <a:ea typeface="+mj-ea"/>
            </a:endParaRPr>
          </a:p>
        </p:txBody>
      </p:sp>
      <p:sp>
        <p:nvSpPr>
          <p:cNvPr id="10" name="文本框 9"/>
          <p:cNvSpPr txBox="1"/>
          <p:nvPr/>
        </p:nvSpPr>
        <p:spPr>
          <a:xfrm>
            <a:off x="4023995" y="3896360"/>
            <a:ext cx="1096010" cy="299085"/>
          </a:xfrm>
          <a:prstGeom prst="rect">
            <a:avLst/>
          </a:prstGeom>
          <a:noFill/>
        </p:spPr>
        <p:txBody>
          <a:bodyPr wrap="square" rtlCol="0">
            <a:spAutoFit/>
          </a:bodyPr>
          <a:p>
            <a:r>
              <a:rPr lang="zh-CN" altLang="en-US"/>
              <a:t>用户</a:t>
            </a:r>
            <a:r>
              <a:rPr lang="zh-CN" altLang="en-US"/>
              <a:t>信息表</a:t>
            </a:r>
            <a:endParaRPr lang="zh-CN" altLang="en-US"/>
          </a:p>
        </p:txBody>
      </p:sp>
      <p:pic>
        <p:nvPicPr>
          <p:cNvPr id="8" name="图片 7" descr="DBWY3A[SVPT~VKT{I9G6(M2"/>
          <p:cNvPicPr>
            <a:picLocks noChangeAspect="1"/>
          </p:cNvPicPr>
          <p:nvPr/>
        </p:nvPicPr>
        <p:blipFill>
          <a:blip r:embed="rId1"/>
          <a:stretch>
            <a:fillRect/>
          </a:stretch>
        </p:blipFill>
        <p:spPr>
          <a:xfrm>
            <a:off x="210820" y="1774190"/>
            <a:ext cx="4276725" cy="1695450"/>
          </a:xfrm>
          <a:prstGeom prst="rect">
            <a:avLst/>
          </a:prstGeom>
        </p:spPr>
      </p:pic>
      <p:pic>
        <p:nvPicPr>
          <p:cNvPr id="11" name="图片 10" descr="XZ[XRAPFBJ[98R_ZR}N9G3Q"/>
          <p:cNvPicPr>
            <a:picLocks noChangeAspect="1"/>
          </p:cNvPicPr>
          <p:nvPr/>
        </p:nvPicPr>
        <p:blipFill>
          <a:blip r:embed="rId2"/>
          <a:stretch>
            <a:fillRect/>
          </a:stretch>
        </p:blipFill>
        <p:spPr>
          <a:xfrm>
            <a:off x="4789170" y="1438910"/>
            <a:ext cx="4010025" cy="21050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535426" y="92912"/>
            <a:ext cx="1097280" cy="368300"/>
          </a:xfrm>
          <a:prstGeom prst="rect">
            <a:avLst/>
          </a:prstGeom>
          <a:noFill/>
        </p:spPr>
        <p:txBody>
          <a:bodyPr wrap="none">
            <a:spAutoFit/>
          </a:bodyPr>
          <a:lstStyle/>
          <a:p>
            <a:pPr algn="ctr">
              <a:defRPr/>
            </a:pP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概要设计</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圆角 1"/>
          <p:cNvSpPr/>
          <p:nvPr/>
        </p:nvSpPr>
        <p:spPr>
          <a:xfrm>
            <a:off x="121" y="59230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数据库设计</a:t>
            </a:r>
            <a:endParaRPr lang="zh-CN" altLang="en-US" sz="1800" b="1">
              <a:latin typeface="+mj-ea"/>
              <a:ea typeface="+mj-ea"/>
            </a:endParaRPr>
          </a:p>
        </p:txBody>
      </p:sp>
      <p:sp>
        <p:nvSpPr>
          <p:cNvPr id="10" name="文本框 9"/>
          <p:cNvSpPr txBox="1"/>
          <p:nvPr/>
        </p:nvSpPr>
        <p:spPr>
          <a:xfrm>
            <a:off x="3663950" y="3896360"/>
            <a:ext cx="1456055" cy="299085"/>
          </a:xfrm>
          <a:prstGeom prst="rect">
            <a:avLst/>
          </a:prstGeom>
          <a:noFill/>
        </p:spPr>
        <p:txBody>
          <a:bodyPr wrap="square" rtlCol="0">
            <a:spAutoFit/>
          </a:bodyPr>
          <a:p>
            <a:r>
              <a:rPr lang="zh-CN" altLang="en-US"/>
              <a:t>用户预约</a:t>
            </a:r>
            <a:r>
              <a:rPr lang="zh-CN" altLang="en-US"/>
              <a:t>信息表</a:t>
            </a:r>
            <a:endParaRPr lang="zh-CN" altLang="en-US"/>
          </a:p>
        </p:txBody>
      </p:sp>
      <p:pic>
        <p:nvPicPr>
          <p:cNvPr id="5" name="图片 4" descr="_Z3W1C~`~DHDBJWVNY]9T~B"/>
          <p:cNvPicPr>
            <a:picLocks noChangeAspect="1"/>
          </p:cNvPicPr>
          <p:nvPr/>
        </p:nvPicPr>
        <p:blipFill>
          <a:blip r:embed="rId1"/>
          <a:stretch>
            <a:fillRect/>
          </a:stretch>
        </p:blipFill>
        <p:spPr>
          <a:xfrm>
            <a:off x="2390775" y="1500505"/>
            <a:ext cx="4362450" cy="21431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矩形 7"/>
          <p:cNvSpPr/>
          <p:nvPr/>
        </p:nvSpPr>
        <p:spPr bwMode="auto">
          <a:xfrm>
            <a:off x="2779587" y="2226375"/>
            <a:ext cx="3535680" cy="768350"/>
          </a:xfrm>
          <a:prstGeom prst="rect">
            <a:avLst/>
          </a:prstGeom>
        </p:spPr>
        <p:txBody>
          <a:bodyPr wrap="none">
            <a:spAutoFit/>
          </a:bodyPr>
          <a:lstStyle/>
          <a:p>
            <a:pPr algn="ctr">
              <a:defRPr/>
            </a:pPr>
            <a:r>
              <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模块成果展示</a:t>
            </a:r>
            <a:endPar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2223135" y="2182495"/>
            <a:ext cx="4699000" cy="886460"/>
            <a:chOff x="1885348" y="2376055"/>
            <a:chExt cx="5569528" cy="1233055"/>
          </a:xfrm>
        </p:grpSpPr>
        <p:cxnSp>
          <p:nvCxnSpPr>
            <p:cNvPr id="11" name="直接连接符 10"/>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4" name="Freeform 5"/>
          <p:cNvSpPr>
            <a:spLocks noEditPoints="1"/>
          </p:cNvSpPr>
          <p:nvPr/>
        </p:nvSpPr>
        <p:spPr bwMode="auto">
          <a:xfrm>
            <a:off x="3725988" y="765827"/>
            <a:ext cx="1692023" cy="1242813"/>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485" y="82550"/>
            <a:ext cx="1554480" cy="368300"/>
          </a:xfrm>
          <a:prstGeom prst="rect">
            <a:avLst/>
          </a:prstGeom>
          <a:noFill/>
        </p:spPr>
        <p:txBody>
          <a:bodyPr wrap="none" rtlCol="0">
            <a:spAutoFit/>
          </a:bodyPr>
          <a:p>
            <a:pPr algn="l"/>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模块登陆界面</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7" name="图片 6" descr="7FKESR9(WCS%W5E`DZ)B@PI"/>
          <p:cNvPicPr>
            <a:picLocks noChangeAspect="1"/>
          </p:cNvPicPr>
          <p:nvPr/>
        </p:nvPicPr>
        <p:blipFill>
          <a:blip r:embed="rId1"/>
          <a:stretch>
            <a:fillRect/>
          </a:stretch>
        </p:blipFill>
        <p:spPr>
          <a:xfrm>
            <a:off x="0" y="539115"/>
            <a:ext cx="9144000" cy="46050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485" y="82550"/>
            <a:ext cx="1097280" cy="368300"/>
          </a:xfrm>
          <a:prstGeom prst="rect">
            <a:avLst/>
          </a:prstGeom>
          <a:noFill/>
        </p:spPr>
        <p:txBody>
          <a:bodyPr wrap="none" rtlCol="0">
            <a:spAutoFit/>
          </a:bodyPr>
          <a:p>
            <a:pPr algn="l"/>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用户界面</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4" name="图片 3"/>
          <p:cNvPicPr>
            <a:picLocks noChangeAspect="1"/>
          </p:cNvPicPr>
          <p:nvPr/>
        </p:nvPicPr>
        <p:blipFill>
          <a:blip r:embed="rId1"/>
          <a:stretch>
            <a:fillRect/>
          </a:stretch>
        </p:blipFill>
        <p:spPr>
          <a:xfrm>
            <a:off x="0" y="1273175"/>
            <a:ext cx="4808220" cy="3429000"/>
          </a:xfrm>
          <a:prstGeom prst="rect">
            <a:avLst/>
          </a:prstGeom>
        </p:spPr>
      </p:pic>
      <p:sp>
        <p:nvSpPr>
          <p:cNvPr id="6" name="矩形: 圆角 1"/>
          <p:cNvSpPr/>
          <p:nvPr/>
        </p:nvSpPr>
        <p:spPr>
          <a:xfrm>
            <a:off x="197606" y="62659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界面首页</a:t>
            </a:r>
            <a:endParaRPr lang="zh-CN" altLang="en-US" sz="1800" b="1">
              <a:latin typeface="+mj-ea"/>
              <a:ea typeface="+mj-ea"/>
            </a:endParaRPr>
          </a:p>
        </p:txBody>
      </p:sp>
      <p:sp>
        <p:nvSpPr>
          <p:cNvPr id="9" name="矩形: 圆角 1"/>
          <p:cNvSpPr/>
          <p:nvPr/>
        </p:nvSpPr>
        <p:spPr>
          <a:xfrm>
            <a:off x="4987411" y="62659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医院查询界面</a:t>
            </a:r>
            <a:endParaRPr lang="zh-CN" altLang="en-US" sz="1800" b="1">
              <a:latin typeface="+mj-ea"/>
              <a:ea typeface="+mj-ea"/>
            </a:endParaRPr>
          </a:p>
        </p:txBody>
      </p:sp>
      <p:pic>
        <p:nvPicPr>
          <p:cNvPr id="10" name="图片 9"/>
          <p:cNvPicPr>
            <a:picLocks noChangeAspect="1"/>
          </p:cNvPicPr>
          <p:nvPr/>
        </p:nvPicPr>
        <p:blipFill>
          <a:blip r:embed="rId2"/>
          <a:stretch>
            <a:fillRect/>
          </a:stretch>
        </p:blipFill>
        <p:spPr>
          <a:xfrm>
            <a:off x="5168265" y="1661795"/>
            <a:ext cx="3719195" cy="18199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485" y="82550"/>
            <a:ext cx="1097280" cy="368300"/>
          </a:xfrm>
          <a:prstGeom prst="rect">
            <a:avLst/>
          </a:prstGeom>
          <a:noFill/>
        </p:spPr>
        <p:txBody>
          <a:bodyPr wrap="none" rtlCol="0">
            <a:spAutoFit/>
          </a:bodyPr>
          <a:p>
            <a:pPr algn="l"/>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用户</a:t>
            </a: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矩形: 圆角 1"/>
          <p:cNvSpPr/>
          <p:nvPr/>
        </p:nvSpPr>
        <p:spPr>
          <a:xfrm>
            <a:off x="197606" y="62659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预约挂号</a:t>
            </a:r>
            <a:r>
              <a:rPr lang="zh-CN" altLang="en-US" sz="1800" b="1">
                <a:latin typeface="+mj-ea"/>
                <a:ea typeface="+mj-ea"/>
              </a:rPr>
              <a:t>查看</a:t>
            </a:r>
            <a:endParaRPr lang="zh-CN" altLang="en-US" sz="1800" b="1">
              <a:latin typeface="+mj-ea"/>
              <a:ea typeface="+mj-ea"/>
            </a:endParaRPr>
          </a:p>
        </p:txBody>
      </p:sp>
      <p:pic>
        <p:nvPicPr>
          <p:cNvPr id="2" name="图片 1"/>
          <p:cNvPicPr>
            <a:picLocks noChangeAspect="1"/>
          </p:cNvPicPr>
          <p:nvPr/>
        </p:nvPicPr>
        <p:blipFill>
          <a:blip r:embed="rId1"/>
          <a:stretch>
            <a:fillRect/>
          </a:stretch>
        </p:blipFill>
        <p:spPr>
          <a:xfrm>
            <a:off x="81280" y="1197610"/>
            <a:ext cx="8981440" cy="2816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485" y="82550"/>
            <a:ext cx="1097280" cy="368300"/>
          </a:xfrm>
          <a:prstGeom prst="rect">
            <a:avLst/>
          </a:prstGeom>
          <a:noFill/>
        </p:spPr>
        <p:txBody>
          <a:bodyPr wrap="none" rtlCol="0">
            <a:spAutoFit/>
          </a:bodyPr>
          <a:p>
            <a:pPr algn="l"/>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用户</a:t>
            </a: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矩形: 圆角 1"/>
          <p:cNvSpPr/>
          <p:nvPr/>
        </p:nvSpPr>
        <p:spPr>
          <a:xfrm>
            <a:off x="4249541" y="705968"/>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用户信息编辑</a:t>
            </a:r>
            <a:endParaRPr lang="zh-CN" altLang="en-US" sz="1800" b="1">
              <a:latin typeface="+mj-ea"/>
              <a:ea typeface="+mj-ea"/>
            </a:endParaRPr>
          </a:p>
        </p:txBody>
      </p:sp>
      <p:sp>
        <p:nvSpPr>
          <p:cNvPr id="9" name="矩形: 圆角 1"/>
          <p:cNvSpPr/>
          <p:nvPr/>
        </p:nvSpPr>
        <p:spPr>
          <a:xfrm>
            <a:off x="549396" y="705968"/>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修改密码</a:t>
            </a:r>
            <a:r>
              <a:rPr lang="zh-CN" altLang="en-US" sz="1800" b="1">
                <a:latin typeface="+mj-ea"/>
                <a:ea typeface="+mj-ea"/>
              </a:rPr>
              <a:t>界面</a:t>
            </a:r>
            <a:endParaRPr lang="zh-CN" altLang="en-US" sz="1800" b="1">
              <a:latin typeface="+mj-ea"/>
              <a:ea typeface="+mj-ea"/>
            </a:endParaRPr>
          </a:p>
        </p:txBody>
      </p:sp>
      <p:pic>
        <p:nvPicPr>
          <p:cNvPr id="3" name="图片 2"/>
          <p:cNvPicPr>
            <a:picLocks noChangeAspect="1"/>
          </p:cNvPicPr>
          <p:nvPr/>
        </p:nvPicPr>
        <p:blipFill>
          <a:blip r:embed="rId1"/>
          <a:stretch>
            <a:fillRect/>
          </a:stretch>
        </p:blipFill>
        <p:spPr>
          <a:xfrm>
            <a:off x="290830" y="1445260"/>
            <a:ext cx="2772410" cy="3168650"/>
          </a:xfrm>
          <a:prstGeom prst="rect">
            <a:avLst/>
          </a:prstGeom>
        </p:spPr>
      </p:pic>
      <p:pic>
        <p:nvPicPr>
          <p:cNvPr id="4" name="图片 3"/>
          <p:cNvPicPr>
            <a:picLocks noChangeAspect="1"/>
          </p:cNvPicPr>
          <p:nvPr/>
        </p:nvPicPr>
        <p:blipFill>
          <a:blip r:embed="rId2"/>
          <a:stretch>
            <a:fillRect/>
          </a:stretch>
        </p:blipFill>
        <p:spPr>
          <a:xfrm>
            <a:off x="4249420" y="1265555"/>
            <a:ext cx="4509135" cy="37985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8" name="矩形 97"/>
          <p:cNvSpPr/>
          <p:nvPr/>
        </p:nvSpPr>
        <p:spPr>
          <a:xfrm>
            <a:off x="-2" y="0"/>
            <a:ext cx="9144001" cy="80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6"/>
          <p:cNvSpPr txBox="1">
            <a:spLocks noChangeArrowheads="1"/>
          </p:cNvSpPr>
          <p:nvPr/>
        </p:nvSpPr>
        <p:spPr bwMode="auto">
          <a:xfrm>
            <a:off x="764951" y="1833336"/>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a:solidFill>
                  <a:schemeClr val="accent1"/>
                </a:solidFill>
                <a:latin typeface="+mj-ea"/>
                <a:ea typeface="+mj-ea"/>
              </a:rPr>
              <a:t>模块简介</a:t>
            </a:r>
            <a:endParaRPr lang="zh-CN" altLang="en-US" sz="1800">
              <a:solidFill>
                <a:schemeClr val="accent1"/>
              </a:solidFill>
              <a:latin typeface="+mj-ea"/>
              <a:ea typeface="+mj-ea"/>
            </a:endParaRPr>
          </a:p>
        </p:txBody>
      </p:sp>
      <p:sp>
        <p:nvSpPr>
          <p:cNvPr id="42" name="矩形 41"/>
          <p:cNvSpPr/>
          <p:nvPr/>
        </p:nvSpPr>
        <p:spPr>
          <a:xfrm>
            <a:off x="764951" y="2202668"/>
            <a:ext cx="1141095" cy="229870"/>
          </a:xfrm>
          <a:prstGeom prst="rect">
            <a:avLst/>
          </a:prstGeom>
        </p:spPr>
        <p:txBody>
          <a:bodyPr wrap="none">
            <a:spAutoFit/>
          </a:bodyPr>
          <a:lstStyle/>
          <a:p>
            <a:pPr lvl="0" algn="l" fontAlgn="base">
              <a:spcBef>
                <a:spcPct val="0"/>
              </a:spcBef>
              <a:spcAft>
                <a:spcPct val="0"/>
              </a:spcAft>
              <a:defRPr/>
            </a:pPr>
            <a:r>
              <a:rPr lang="en-US" altLang="zh-CN" sz="900">
                <a:solidFill>
                  <a:schemeClr val="tx1">
                    <a:lumMod val="95000"/>
                    <a:lumOff val="5000"/>
                  </a:schemeClr>
                </a:solidFill>
                <a:latin typeface="Calibri Light" panose="020F0302020204030204" pitchFamily="34" charset="0"/>
                <a:ea typeface="方正兰亭黑_GBK"/>
              </a:rPr>
              <a:t>Module Introduction</a:t>
            </a:r>
            <a:endParaRPr lang="en-US" altLang="zh-CN" sz="900">
              <a:solidFill>
                <a:schemeClr val="tx1">
                  <a:lumMod val="95000"/>
                  <a:lumOff val="5000"/>
                </a:schemeClr>
              </a:solidFill>
              <a:latin typeface="Calibri Light" panose="020F0302020204030204" pitchFamily="34" charset="0"/>
              <a:ea typeface="方正兰亭黑_GBK"/>
            </a:endParaRPr>
          </a:p>
        </p:txBody>
      </p:sp>
      <p:sp>
        <p:nvSpPr>
          <p:cNvPr id="43" name="矩形 42"/>
          <p:cNvSpPr/>
          <p:nvPr/>
        </p:nvSpPr>
        <p:spPr>
          <a:xfrm>
            <a:off x="217962" y="1918037"/>
            <a:ext cx="440276" cy="440276"/>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latin typeface="+mj-lt"/>
              </a:rPr>
              <a:t>01</a:t>
            </a:r>
            <a:endParaRPr lang="zh-CN" altLang="en-US" sz="1800">
              <a:latin typeface="+mj-lt"/>
            </a:endParaRPr>
          </a:p>
        </p:txBody>
      </p:sp>
      <p:sp>
        <p:nvSpPr>
          <p:cNvPr id="44" name="文本框 6"/>
          <p:cNvSpPr txBox="1">
            <a:spLocks noChangeArrowheads="1"/>
          </p:cNvSpPr>
          <p:nvPr/>
        </p:nvSpPr>
        <p:spPr bwMode="auto">
          <a:xfrm>
            <a:off x="5594970" y="1838955"/>
            <a:ext cx="1783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a:solidFill>
                  <a:schemeClr val="accent1"/>
                </a:solidFill>
                <a:latin typeface="+mj-ea"/>
                <a:ea typeface="+mj-ea"/>
              </a:rPr>
              <a:t>模块设计与</a:t>
            </a:r>
            <a:r>
              <a:rPr lang="zh-CN" altLang="en-US" sz="1800">
                <a:solidFill>
                  <a:schemeClr val="accent1"/>
                </a:solidFill>
                <a:latin typeface="+mj-ea"/>
                <a:ea typeface="+mj-ea"/>
              </a:rPr>
              <a:t>实现</a:t>
            </a:r>
            <a:endParaRPr lang="zh-CN" altLang="en-US" sz="1800">
              <a:solidFill>
                <a:schemeClr val="accent1"/>
              </a:solidFill>
              <a:latin typeface="+mj-ea"/>
              <a:ea typeface="+mj-ea"/>
            </a:endParaRPr>
          </a:p>
        </p:txBody>
      </p:sp>
      <p:sp>
        <p:nvSpPr>
          <p:cNvPr id="45" name="矩形 44"/>
          <p:cNvSpPr/>
          <p:nvPr/>
        </p:nvSpPr>
        <p:spPr>
          <a:xfrm>
            <a:off x="5594970" y="2208287"/>
            <a:ext cx="1840230" cy="229870"/>
          </a:xfrm>
          <a:prstGeom prst="rect">
            <a:avLst/>
          </a:prstGeom>
        </p:spPr>
        <p:txBody>
          <a:bodyPr wrap="none">
            <a:spAutoFit/>
          </a:bodyPr>
          <a:lstStyle/>
          <a:p>
            <a:pPr lvl="0" algn="l" fontAlgn="base">
              <a:spcBef>
                <a:spcPct val="0"/>
              </a:spcBef>
              <a:spcAft>
                <a:spcPct val="0"/>
              </a:spcAft>
              <a:defRPr/>
            </a:pPr>
            <a:r>
              <a:rPr lang="en-US" altLang="zh-CN" sz="900">
                <a:solidFill>
                  <a:schemeClr val="tx1">
                    <a:lumMod val="95000"/>
                    <a:lumOff val="5000"/>
                  </a:schemeClr>
                </a:solidFill>
                <a:latin typeface="Calibri Light" panose="020F0302020204030204" pitchFamily="34" charset="0"/>
                <a:ea typeface="方正兰亭黑_GBK"/>
                <a:sym typeface="+mn-ea"/>
              </a:rPr>
              <a:t>Module</a:t>
            </a:r>
            <a:r>
              <a:rPr lang="en-US" altLang="zh-CN" sz="900">
                <a:solidFill>
                  <a:schemeClr val="tx1">
                    <a:lumMod val="95000"/>
                    <a:lumOff val="5000"/>
                  </a:schemeClr>
                </a:solidFill>
                <a:latin typeface="Calibri Light" panose="020F0302020204030204" pitchFamily="34" charset="0"/>
                <a:ea typeface="方正兰亭黑_GBK"/>
              </a:rPr>
              <a:t> Design and Implementation</a:t>
            </a:r>
            <a:endParaRPr lang="en-US" altLang="zh-CN" sz="900">
              <a:solidFill>
                <a:schemeClr val="tx1">
                  <a:lumMod val="95000"/>
                  <a:lumOff val="5000"/>
                </a:schemeClr>
              </a:solidFill>
              <a:latin typeface="Calibri Light" panose="020F0302020204030204" pitchFamily="34" charset="0"/>
              <a:ea typeface="方正兰亭黑_GBK"/>
            </a:endParaRPr>
          </a:p>
        </p:txBody>
      </p:sp>
      <p:sp>
        <p:nvSpPr>
          <p:cNvPr id="46" name="矩形 45"/>
          <p:cNvSpPr/>
          <p:nvPr/>
        </p:nvSpPr>
        <p:spPr>
          <a:xfrm>
            <a:off x="5047981" y="1913653"/>
            <a:ext cx="440276" cy="440276"/>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latin typeface="+mj-lt"/>
              </a:rPr>
              <a:t>02</a:t>
            </a:r>
            <a:endParaRPr lang="zh-CN" altLang="en-US" sz="1800">
              <a:latin typeface="+mj-lt"/>
            </a:endParaRPr>
          </a:p>
        </p:txBody>
      </p:sp>
      <p:sp>
        <p:nvSpPr>
          <p:cNvPr id="47" name="文本框 6"/>
          <p:cNvSpPr txBox="1">
            <a:spLocks noChangeArrowheads="1"/>
          </p:cNvSpPr>
          <p:nvPr/>
        </p:nvSpPr>
        <p:spPr bwMode="auto">
          <a:xfrm>
            <a:off x="764951" y="3497399"/>
            <a:ext cx="1554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a:solidFill>
                  <a:schemeClr val="accent1"/>
                </a:solidFill>
                <a:latin typeface="+mj-ea"/>
                <a:ea typeface="+mj-ea"/>
              </a:rPr>
              <a:t>模块成果展示</a:t>
            </a:r>
            <a:endParaRPr lang="zh-CN" altLang="en-US" sz="1800">
              <a:solidFill>
                <a:schemeClr val="accent1"/>
              </a:solidFill>
              <a:latin typeface="+mj-ea"/>
              <a:ea typeface="+mj-ea"/>
            </a:endParaRPr>
          </a:p>
        </p:txBody>
      </p:sp>
      <p:sp>
        <p:nvSpPr>
          <p:cNvPr id="48" name="矩形 47"/>
          <p:cNvSpPr/>
          <p:nvPr/>
        </p:nvSpPr>
        <p:spPr>
          <a:xfrm>
            <a:off x="764951" y="3866731"/>
            <a:ext cx="1516380" cy="229870"/>
          </a:xfrm>
          <a:prstGeom prst="rect">
            <a:avLst/>
          </a:prstGeom>
        </p:spPr>
        <p:txBody>
          <a:bodyPr wrap="none">
            <a:spAutoFit/>
          </a:bodyPr>
          <a:lstStyle/>
          <a:p>
            <a:pPr lvl="0" algn="l" fontAlgn="base">
              <a:spcBef>
                <a:spcPct val="0"/>
              </a:spcBef>
              <a:spcAft>
                <a:spcPct val="0"/>
              </a:spcAft>
              <a:defRPr/>
            </a:pPr>
            <a:r>
              <a:rPr lang="en-US" altLang="zh-CN" sz="900">
                <a:solidFill>
                  <a:schemeClr val="tx1">
                    <a:lumMod val="95000"/>
                    <a:lumOff val="5000"/>
                  </a:schemeClr>
                </a:solidFill>
                <a:latin typeface="Calibri Light" panose="020F0302020204030204" pitchFamily="34" charset="0"/>
                <a:ea typeface="方正兰亭黑_GBK"/>
              </a:rPr>
              <a:t>Module Achievement display</a:t>
            </a:r>
            <a:endParaRPr lang="en-US" altLang="zh-CN" sz="900">
              <a:solidFill>
                <a:schemeClr val="tx1">
                  <a:lumMod val="95000"/>
                  <a:lumOff val="5000"/>
                </a:schemeClr>
              </a:solidFill>
              <a:latin typeface="Calibri Light" panose="020F0302020204030204" pitchFamily="34" charset="0"/>
              <a:ea typeface="方正兰亭黑_GBK"/>
            </a:endParaRPr>
          </a:p>
        </p:txBody>
      </p:sp>
      <p:sp>
        <p:nvSpPr>
          <p:cNvPr id="49" name="矩形 48"/>
          <p:cNvSpPr/>
          <p:nvPr/>
        </p:nvSpPr>
        <p:spPr>
          <a:xfrm>
            <a:off x="217962" y="3551570"/>
            <a:ext cx="440276" cy="440276"/>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latin typeface="+mj-lt"/>
              </a:rPr>
              <a:t>03</a:t>
            </a:r>
            <a:endParaRPr lang="zh-CN" altLang="en-US" sz="1800">
              <a:latin typeface="+mj-lt"/>
            </a:endParaRPr>
          </a:p>
        </p:txBody>
      </p:sp>
      <p:sp>
        <p:nvSpPr>
          <p:cNvPr id="50" name="文本框 6"/>
          <p:cNvSpPr txBox="1">
            <a:spLocks noChangeArrowheads="1"/>
          </p:cNvSpPr>
          <p:nvPr/>
        </p:nvSpPr>
        <p:spPr bwMode="auto">
          <a:xfrm>
            <a:off x="5594970" y="3551570"/>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a:solidFill>
                  <a:schemeClr val="accent1"/>
                </a:solidFill>
                <a:latin typeface="+mj-ea"/>
                <a:ea typeface="+mj-ea"/>
              </a:rPr>
              <a:t>个人总结</a:t>
            </a:r>
            <a:endParaRPr lang="zh-CN" altLang="en-US" sz="1800">
              <a:solidFill>
                <a:schemeClr val="accent1"/>
              </a:solidFill>
              <a:latin typeface="+mj-ea"/>
              <a:ea typeface="+mj-ea"/>
            </a:endParaRPr>
          </a:p>
        </p:txBody>
      </p:sp>
      <p:sp>
        <p:nvSpPr>
          <p:cNvPr id="51" name="矩形 50"/>
          <p:cNvSpPr/>
          <p:nvPr/>
        </p:nvSpPr>
        <p:spPr>
          <a:xfrm>
            <a:off x="5594970" y="3920902"/>
            <a:ext cx="1040765" cy="229870"/>
          </a:xfrm>
          <a:prstGeom prst="rect">
            <a:avLst/>
          </a:prstGeom>
        </p:spPr>
        <p:txBody>
          <a:bodyPr wrap="none">
            <a:spAutoFit/>
          </a:bodyPr>
          <a:lstStyle/>
          <a:p>
            <a:pPr algn="l" fontAlgn="base">
              <a:spcBef>
                <a:spcPct val="0"/>
              </a:spcBef>
              <a:spcAft>
                <a:spcPct val="0"/>
              </a:spcAft>
            </a:pPr>
            <a:r>
              <a:rPr lang="en-US" altLang="zh-CN" sz="900">
                <a:solidFill>
                  <a:schemeClr val="tx1">
                    <a:lumMod val="95000"/>
                    <a:lumOff val="5000"/>
                  </a:schemeClr>
                </a:solidFill>
                <a:latin typeface="Calibri Light" panose="020F0302020204030204" pitchFamily="34" charset="0"/>
                <a:ea typeface="方正兰亭黑_GBK"/>
              </a:rPr>
              <a:t>Personal Summary</a:t>
            </a:r>
            <a:endParaRPr lang="en-US" altLang="zh-CN" sz="900">
              <a:solidFill>
                <a:schemeClr val="tx1">
                  <a:lumMod val="95000"/>
                  <a:lumOff val="5000"/>
                </a:schemeClr>
              </a:solidFill>
              <a:latin typeface="Calibri Light" panose="020F0302020204030204" pitchFamily="34" charset="0"/>
              <a:ea typeface="方正兰亭黑_GBK"/>
            </a:endParaRPr>
          </a:p>
        </p:txBody>
      </p:sp>
      <p:sp>
        <p:nvSpPr>
          <p:cNvPr id="52" name="矩形 51"/>
          <p:cNvSpPr/>
          <p:nvPr/>
        </p:nvSpPr>
        <p:spPr>
          <a:xfrm>
            <a:off x="5047981" y="3585214"/>
            <a:ext cx="440276" cy="440276"/>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latin typeface="+mj-lt"/>
              </a:rPr>
              <a:t>04</a:t>
            </a:r>
            <a:endParaRPr lang="zh-CN" altLang="en-US" sz="1800">
              <a:latin typeface="+mj-lt"/>
            </a:endParaRPr>
          </a:p>
        </p:txBody>
      </p:sp>
      <p:sp>
        <p:nvSpPr>
          <p:cNvPr id="62" name="矩形 61"/>
          <p:cNvSpPr/>
          <p:nvPr/>
        </p:nvSpPr>
        <p:spPr bwMode="auto">
          <a:xfrm>
            <a:off x="110362" y="107381"/>
            <a:ext cx="2872901" cy="584775"/>
          </a:xfrm>
          <a:prstGeom prst="rect">
            <a:avLst/>
          </a:prstGeom>
        </p:spPr>
        <p:txBody>
          <a:bodyPr wrap="none">
            <a:spAutoFit/>
          </a:bodyPr>
          <a:lstStyle/>
          <a:p>
            <a:pPr algn="ctr"/>
            <a:r>
              <a:rPr lang="zh-CN" altLang="en-US" sz="3200" kern="100">
                <a:solidFill>
                  <a:schemeClr val="bg1"/>
                </a:solidFill>
                <a:latin typeface="+mj-lt"/>
                <a:ea typeface="微软雅黑" panose="020B0503020204020204" pitchFamily="34" charset="-122"/>
                <a:cs typeface="Times New Roman" panose="02020603050405020304" pitchFamily="18" charset="0"/>
              </a:rPr>
              <a:t>目 录</a:t>
            </a:r>
            <a:r>
              <a:rPr lang="en-US" altLang="zh-CN" sz="3200" kern="100">
                <a:solidFill>
                  <a:schemeClr val="bg1"/>
                </a:solidFill>
                <a:latin typeface="+mj-lt"/>
                <a:ea typeface="微软雅黑" panose="020B0503020204020204" pitchFamily="34" charset="-122"/>
                <a:cs typeface="Times New Roman" panose="02020603050405020304" pitchFamily="18" charset="0"/>
              </a:rPr>
              <a:t>/</a:t>
            </a:r>
            <a:r>
              <a:rPr lang="en-US" altLang="zh-CN" sz="3200" kern="100">
                <a:solidFill>
                  <a:prstClr val="white"/>
                </a:solidFill>
                <a:latin typeface="+mj-lt"/>
                <a:ea typeface="微软雅黑" panose="020B0503020204020204" pitchFamily="34" charset="-122"/>
                <a:cs typeface="Times New Roman" panose="02020603050405020304" pitchFamily="18" charset="0"/>
              </a:rPr>
              <a:t>Contents</a:t>
            </a:r>
            <a:endParaRPr lang="zh-CN" altLang="en-US" sz="3200" kern="100">
              <a:solidFill>
                <a:prstClr val="white"/>
              </a:solidFill>
              <a:latin typeface="+mj-lt"/>
              <a:ea typeface="微软雅黑" panose="020B0503020204020204"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485" y="82550"/>
            <a:ext cx="1325880" cy="368300"/>
          </a:xfrm>
          <a:prstGeom prst="rect">
            <a:avLst/>
          </a:prstGeom>
          <a:noFill/>
        </p:spPr>
        <p:txBody>
          <a:bodyPr wrap="none" rtlCol="0">
            <a:spAutoFit/>
          </a:bodyPr>
          <a:p>
            <a:pPr algn="l"/>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管理员</a:t>
            </a: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矩形: 圆角 1"/>
          <p:cNvSpPr/>
          <p:nvPr/>
        </p:nvSpPr>
        <p:spPr>
          <a:xfrm>
            <a:off x="197606" y="61516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界面首页</a:t>
            </a:r>
            <a:endParaRPr lang="zh-CN" altLang="en-US" sz="1800" b="1">
              <a:latin typeface="+mj-ea"/>
              <a:ea typeface="+mj-ea"/>
            </a:endParaRPr>
          </a:p>
        </p:txBody>
      </p:sp>
      <p:pic>
        <p:nvPicPr>
          <p:cNvPr id="7" name="图片 6" descr="739X)FHL(1_NQ@L}J$M%VW3"/>
          <p:cNvPicPr>
            <a:picLocks noChangeAspect="1"/>
          </p:cNvPicPr>
          <p:nvPr/>
        </p:nvPicPr>
        <p:blipFill>
          <a:blip r:embed="rId1"/>
          <a:stretch>
            <a:fillRect/>
          </a:stretch>
        </p:blipFill>
        <p:spPr>
          <a:xfrm>
            <a:off x="118745" y="1225550"/>
            <a:ext cx="8576945" cy="37122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485" y="82550"/>
            <a:ext cx="1325880" cy="368300"/>
          </a:xfrm>
          <a:prstGeom prst="rect">
            <a:avLst/>
          </a:prstGeom>
          <a:noFill/>
        </p:spPr>
        <p:txBody>
          <a:bodyPr wrap="none" rtlCol="0">
            <a:spAutoFit/>
          </a:bodyPr>
          <a:p>
            <a:pPr algn="l"/>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管理员</a:t>
            </a: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矩形: 圆角 1"/>
          <p:cNvSpPr/>
          <p:nvPr/>
        </p:nvSpPr>
        <p:spPr>
          <a:xfrm>
            <a:off x="197606" y="61516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医院管理界面</a:t>
            </a:r>
            <a:endParaRPr lang="zh-CN" altLang="en-US" sz="1800" b="1">
              <a:latin typeface="+mj-ea"/>
              <a:ea typeface="+mj-ea"/>
            </a:endParaRPr>
          </a:p>
        </p:txBody>
      </p:sp>
      <p:pic>
        <p:nvPicPr>
          <p:cNvPr id="3" name="图片 2" descr="V1W%~{9A~AM3@B5FCY21A1U"/>
          <p:cNvPicPr>
            <a:picLocks noChangeAspect="1"/>
          </p:cNvPicPr>
          <p:nvPr/>
        </p:nvPicPr>
        <p:blipFill>
          <a:blip r:embed="rId1"/>
          <a:stretch>
            <a:fillRect/>
          </a:stretch>
        </p:blipFill>
        <p:spPr>
          <a:xfrm>
            <a:off x="197485" y="1299845"/>
            <a:ext cx="3994785" cy="3096895"/>
          </a:xfrm>
          <a:prstGeom prst="rect">
            <a:avLst/>
          </a:prstGeom>
        </p:spPr>
      </p:pic>
      <p:sp>
        <p:nvSpPr>
          <p:cNvPr id="4" name="文本框 3"/>
          <p:cNvSpPr txBox="1"/>
          <p:nvPr/>
        </p:nvSpPr>
        <p:spPr>
          <a:xfrm>
            <a:off x="1413510" y="4631055"/>
            <a:ext cx="1562735" cy="299085"/>
          </a:xfrm>
          <a:prstGeom prst="rect">
            <a:avLst/>
          </a:prstGeom>
          <a:noFill/>
        </p:spPr>
        <p:txBody>
          <a:bodyPr wrap="square" rtlCol="0">
            <a:spAutoFit/>
          </a:bodyPr>
          <a:p>
            <a:r>
              <a:rPr lang="zh-CN" altLang="en-US"/>
              <a:t>查看全部医院信息</a:t>
            </a:r>
            <a:endParaRPr lang="zh-CN" altLang="en-US"/>
          </a:p>
        </p:txBody>
      </p:sp>
      <p:pic>
        <p:nvPicPr>
          <p:cNvPr id="9" name="图片 8" descr=")YPFI$(O($I[A6S2_LU7RM1"/>
          <p:cNvPicPr>
            <a:picLocks noChangeAspect="1"/>
          </p:cNvPicPr>
          <p:nvPr/>
        </p:nvPicPr>
        <p:blipFill>
          <a:blip r:embed="rId2"/>
          <a:stretch>
            <a:fillRect/>
          </a:stretch>
        </p:blipFill>
        <p:spPr>
          <a:xfrm>
            <a:off x="4658360" y="1299845"/>
            <a:ext cx="4313555" cy="3096895"/>
          </a:xfrm>
          <a:prstGeom prst="rect">
            <a:avLst/>
          </a:prstGeom>
        </p:spPr>
      </p:pic>
      <p:sp>
        <p:nvSpPr>
          <p:cNvPr id="10" name="文本框 9"/>
          <p:cNvSpPr txBox="1"/>
          <p:nvPr/>
        </p:nvSpPr>
        <p:spPr>
          <a:xfrm>
            <a:off x="6033770" y="4542790"/>
            <a:ext cx="1562735" cy="299085"/>
          </a:xfrm>
          <a:prstGeom prst="rect">
            <a:avLst/>
          </a:prstGeom>
          <a:noFill/>
        </p:spPr>
        <p:txBody>
          <a:bodyPr wrap="square" rtlCol="0">
            <a:spAutoFit/>
          </a:bodyPr>
          <a:p>
            <a:r>
              <a:rPr lang="zh-CN" altLang="en-US"/>
              <a:t>添加新</a:t>
            </a:r>
            <a:r>
              <a:rPr lang="zh-CN" altLang="en-US"/>
              <a:t>医院信息</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485" y="82550"/>
            <a:ext cx="1325880" cy="368300"/>
          </a:xfrm>
          <a:prstGeom prst="rect">
            <a:avLst/>
          </a:prstGeom>
          <a:noFill/>
        </p:spPr>
        <p:txBody>
          <a:bodyPr wrap="none" rtlCol="0">
            <a:spAutoFit/>
          </a:bodyPr>
          <a:p>
            <a:pPr algn="l"/>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管理员</a:t>
            </a: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矩形: 圆角 1"/>
          <p:cNvSpPr/>
          <p:nvPr/>
        </p:nvSpPr>
        <p:spPr>
          <a:xfrm>
            <a:off x="197606" y="61516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用户</a:t>
            </a:r>
            <a:r>
              <a:rPr lang="zh-CN" altLang="en-US" sz="1800" b="1">
                <a:latin typeface="+mj-ea"/>
                <a:ea typeface="+mj-ea"/>
              </a:rPr>
              <a:t>管理界面</a:t>
            </a:r>
            <a:endParaRPr lang="zh-CN" altLang="en-US" sz="1800" b="1">
              <a:latin typeface="+mj-ea"/>
              <a:ea typeface="+mj-ea"/>
            </a:endParaRPr>
          </a:p>
        </p:txBody>
      </p:sp>
      <p:sp>
        <p:nvSpPr>
          <p:cNvPr id="4" name="文本框 3"/>
          <p:cNvSpPr txBox="1"/>
          <p:nvPr/>
        </p:nvSpPr>
        <p:spPr>
          <a:xfrm>
            <a:off x="1413510" y="4631055"/>
            <a:ext cx="1562735" cy="299085"/>
          </a:xfrm>
          <a:prstGeom prst="rect">
            <a:avLst/>
          </a:prstGeom>
          <a:noFill/>
        </p:spPr>
        <p:txBody>
          <a:bodyPr wrap="square" rtlCol="0">
            <a:spAutoFit/>
          </a:bodyPr>
          <a:p>
            <a:r>
              <a:rPr lang="zh-CN" altLang="en-US"/>
              <a:t>查看全部用户</a:t>
            </a:r>
            <a:r>
              <a:rPr lang="zh-CN" altLang="en-US"/>
              <a:t>信息</a:t>
            </a:r>
            <a:endParaRPr lang="zh-CN" altLang="en-US"/>
          </a:p>
        </p:txBody>
      </p:sp>
      <p:sp>
        <p:nvSpPr>
          <p:cNvPr id="10" name="文本框 9"/>
          <p:cNvSpPr txBox="1"/>
          <p:nvPr/>
        </p:nvSpPr>
        <p:spPr>
          <a:xfrm>
            <a:off x="6033770" y="4542790"/>
            <a:ext cx="1562735" cy="299085"/>
          </a:xfrm>
          <a:prstGeom prst="rect">
            <a:avLst/>
          </a:prstGeom>
          <a:noFill/>
        </p:spPr>
        <p:txBody>
          <a:bodyPr wrap="square" rtlCol="0">
            <a:spAutoFit/>
          </a:bodyPr>
          <a:p>
            <a:r>
              <a:rPr lang="zh-CN" altLang="en-US"/>
              <a:t>添加新用户</a:t>
            </a:r>
            <a:r>
              <a:rPr lang="zh-CN" altLang="en-US"/>
              <a:t>信息</a:t>
            </a:r>
            <a:endParaRPr lang="zh-CN" altLang="en-US"/>
          </a:p>
        </p:txBody>
      </p:sp>
      <p:pic>
        <p:nvPicPr>
          <p:cNvPr id="7" name="图片 6" descr="NSR7C[]JK47Q)(B{5BZ`$KI"/>
          <p:cNvPicPr>
            <a:picLocks noChangeAspect="1"/>
          </p:cNvPicPr>
          <p:nvPr/>
        </p:nvPicPr>
        <p:blipFill>
          <a:blip r:embed="rId1"/>
          <a:stretch>
            <a:fillRect/>
          </a:stretch>
        </p:blipFill>
        <p:spPr>
          <a:xfrm>
            <a:off x="197485" y="1248410"/>
            <a:ext cx="4333240" cy="2906395"/>
          </a:xfrm>
          <a:prstGeom prst="rect">
            <a:avLst/>
          </a:prstGeom>
        </p:spPr>
      </p:pic>
      <p:pic>
        <p:nvPicPr>
          <p:cNvPr id="11" name="图片 10" descr="83ACW4)LS~X[(T`_5L[SE6J"/>
          <p:cNvPicPr>
            <a:picLocks noChangeAspect="1"/>
          </p:cNvPicPr>
          <p:nvPr/>
        </p:nvPicPr>
        <p:blipFill>
          <a:blip r:embed="rId2"/>
          <a:stretch>
            <a:fillRect/>
          </a:stretch>
        </p:blipFill>
        <p:spPr>
          <a:xfrm>
            <a:off x="4818380" y="1248410"/>
            <a:ext cx="3993515" cy="2906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485" y="82550"/>
            <a:ext cx="1325880" cy="368300"/>
          </a:xfrm>
          <a:prstGeom prst="rect">
            <a:avLst/>
          </a:prstGeom>
          <a:noFill/>
        </p:spPr>
        <p:txBody>
          <a:bodyPr wrap="none" rtlCol="0">
            <a:spAutoFit/>
          </a:bodyPr>
          <a:p>
            <a:pPr algn="l"/>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管理员</a:t>
            </a: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矩形: 圆角 1"/>
          <p:cNvSpPr/>
          <p:nvPr/>
        </p:nvSpPr>
        <p:spPr>
          <a:xfrm>
            <a:off x="197606" y="61516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查看用户预约信息</a:t>
            </a:r>
            <a:endParaRPr lang="zh-CN" altLang="en-US" sz="1800" b="1">
              <a:latin typeface="+mj-ea"/>
              <a:ea typeface="+mj-ea"/>
            </a:endParaRPr>
          </a:p>
        </p:txBody>
      </p:sp>
      <p:pic>
        <p:nvPicPr>
          <p:cNvPr id="3" name="图片 2" descr="U5IUEW]GEOPC~8F(~C8W~NP"/>
          <p:cNvPicPr>
            <a:picLocks noChangeAspect="1"/>
          </p:cNvPicPr>
          <p:nvPr/>
        </p:nvPicPr>
        <p:blipFill>
          <a:blip r:embed="rId1"/>
          <a:stretch>
            <a:fillRect/>
          </a:stretch>
        </p:blipFill>
        <p:spPr>
          <a:xfrm>
            <a:off x="197485" y="1243330"/>
            <a:ext cx="8541385" cy="1671955"/>
          </a:xfrm>
          <a:prstGeom prst="rect">
            <a:avLst/>
          </a:prstGeom>
        </p:spPr>
      </p:pic>
      <p:sp>
        <p:nvSpPr>
          <p:cNvPr id="8" name="矩形: 圆角 1"/>
          <p:cNvSpPr/>
          <p:nvPr/>
        </p:nvSpPr>
        <p:spPr>
          <a:xfrm>
            <a:off x="197606" y="314119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管理员密码修改</a:t>
            </a:r>
            <a:endParaRPr lang="zh-CN" altLang="en-US" sz="1800" b="1">
              <a:latin typeface="+mj-ea"/>
              <a:ea typeface="+mj-ea"/>
            </a:endParaRPr>
          </a:p>
        </p:txBody>
      </p:sp>
      <p:pic>
        <p:nvPicPr>
          <p:cNvPr id="9" name="图片 8"/>
          <p:cNvPicPr>
            <a:picLocks noChangeAspect="1"/>
          </p:cNvPicPr>
          <p:nvPr/>
        </p:nvPicPr>
        <p:blipFill>
          <a:blip r:embed="rId2"/>
          <a:stretch>
            <a:fillRect/>
          </a:stretch>
        </p:blipFill>
        <p:spPr>
          <a:xfrm>
            <a:off x="4416425" y="2554605"/>
            <a:ext cx="2948305" cy="23336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矩形 7"/>
          <p:cNvSpPr/>
          <p:nvPr/>
        </p:nvSpPr>
        <p:spPr bwMode="auto">
          <a:xfrm>
            <a:off x="3338387" y="2234630"/>
            <a:ext cx="2418080" cy="768350"/>
          </a:xfrm>
          <a:prstGeom prst="rect">
            <a:avLst/>
          </a:prstGeom>
        </p:spPr>
        <p:txBody>
          <a:bodyPr wrap="none">
            <a:spAutoFit/>
          </a:bodyPr>
          <a:lstStyle/>
          <a:p>
            <a:pPr algn="ctr">
              <a:defRPr/>
            </a:pPr>
            <a:r>
              <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个人总结</a:t>
            </a:r>
            <a:endPar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1" name="直接连接符 10"/>
          <p:cNvCxnSpPr/>
          <p:nvPr/>
        </p:nvCxnSpPr>
        <p:spPr>
          <a:xfrm>
            <a:off x="2214751" y="2182620"/>
            <a:ext cx="471449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214751" y="3293778"/>
            <a:ext cx="471449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3725988" y="765827"/>
            <a:ext cx="1692023" cy="1242813"/>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810" b="7810"/>
          <a:stretch>
            <a:fillRect/>
          </a:stretch>
        </p:blipFill>
        <p:spPr>
          <a:xfrm>
            <a:off x="0" y="3170"/>
            <a:ext cx="9143984" cy="5143491"/>
          </a:xfrm>
          <a:prstGeom prst="rect">
            <a:avLst/>
          </a:prstGeom>
        </p:spPr>
      </p:pic>
      <p:sp>
        <p:nvSpPr>
          <p:cNvPr id="5" name="矩形 4"/>
          <p:cNvSpPr/>
          <p:nvPr/>
        </p:nvSpPr>
        <p:spPr>
          <a:xfrm>
            <a:off x="-15" y="-3170"/>
            <a:ext cx="9143999" cy="51435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8"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p:nvPr/>
        </p:nvSpPr>
        <p:spPr>
          <a:xfrm>
            <a:off x="3437890" y="1493520"/>
            <a:ext cx="2267585" cy="860425"/>
          </a:xfrm>
          <a:prstGeom prst="rect">
            <a:avLst/>
          </a:prstGeom>
          <a:noFill/>
        </p:spPr>
        <p:txBody>
          <a:bodyPr wrap="square" rtlCol="0">
            <a:spAutoFit/>
          </a:bodyPr>
          <a:lstStyle/>
          <a:p>
            <a:pPr algn="ctr"/>
            <a:r>
              <a:rPr lang="zh-CN" altLang="en-US" sz="3600" b="1" dirty="0">
                <a:ln w="6350">
                  <a:noFill/>
                </a:ln>
                <a:solidFill>
                  <a:schemeClr val="bg1"/>
                </a:solidFill>
                <a:latin typeface="微软雅黑" panose="020B0503020204020204" pitchFamily="34" charset="-122"/>
                <a:ea typeface="微软雅黑" panose="020B0503020204020204" pitchFamily="34" charset="-122"/>
              </a:rPr>
              <a:t>个人心得</a:t>
            </a:r>
            <a:endParaRPr lang="en-US" altLang="zh-CN" sz="3600" b="1" dirty="0">
              <a:ln w="6350">
                <a:noFill/>
              </a:ln>
              <a:solidFill>
                <a:schemeClr val="bg1"/>
              </a:solidFill>
              <a:latin typeface="微软雅黑" panose="020B0503020204020204" pitchFamily="34" charset="-122"/>
              <a:ea typeface="微软雅黑" panose="020B0503020204020204" pitchFamily="34" charset="-122"/>
            </a:endParaRPr>
          </a:p>
          <a:p>
            <a:pPr algn="ctr"/>
            <a:r>
              <a:rPr lang="en-US" altLang="zh-CN" sz="1400" dirty="0">
                <a:ln w="6350">
                  <a:noFill/>
                </a:ln>
                <a:solidFill>
                  <a:schemeClr val="bg1"/>
                </a:solidFill>
                <a:latin typeface="Arial" panose="020B0604020202020204" pitchFamily="34" charset="0"/>
                <a:ea typeface="微软雅黑" panose="020B0503020204020204" pitchFamily="34" charset="-122"/>
                <a:cs typeface="Arial" panose="020B0604020202020204" pitchFamily="34" charset="0"/>
              </a:rPr>
              <a:t>Personal experience</a:t>
            </a:r>
            <a:endParaRPr lang="en-US" altLang="zh-CN" sz="1400" dirty="0">
              <a:ln w="6350">
                <a:noFill/>
              </a:ln>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 name="直接连接符 2"/>
          <p:cNvCxnSpPr/>
          <p:nvPr/>
        </p:nvCxnSpPr>
        <p:spPr>
          <a:xfrm>
            <a:off x="4457700" y="2415276"/>
            <a:ext cx="22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99902" y="1270540"/>
            <a:ext cx="7344192" cy="3047504"/>
          </a:xfrm>
          <a:prstGeom prst="rect">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70915" y="2415540"/>
            <a:ext cx="7209155" cy="1734185"/>
          </a:xfrm>
          <a:prstGeom prst="rect">
            <a:avLst/>
          </a:prstGeom>
        </p:spPr>
        <p:txBody>
          <a:bodyPr wrap="square">
            <a:spAutoFit/>
          </a:bodyPr>
          <a:p>
            <a:pPr>
              <a:lnSpc>
                <a:spcPct val="130000"/>
              </a:lnSpc>
              <a:spcBef>
                <a:spcPts val="600"/>
              </a:spcBef>
            </a:pPr>
            <a:r>
              <a:rPr lang="en-US" altLang="zh-CN" sz="1050">
                <a:solidFill>
                  <a:schemeClr val="bg1"/>
                </a:solidFill>
              </a:rPr>
              <a:t>    </a:t>
            </a:r>
            <a:r>
              <a:rPr lang="zh-CN" sz="1050">
                <a:solidFill>
                  <a:schemeClr val="bg1"/>
                </a:solidFill>
              </a:rPr>
              <a:t>1.我们组的项目是做一个网站，于是给没人分配了一个模块进行编程，分工明确，模式很好</a:t>
            </a:r>
            <a:r>
              <a:rPr lang="en-US" altLang="zh-CN" sz="1050">
                <a:solidFill>
                  <a:schemeClr val="bg1"/>
                </a:solidFill>
              </a:rPr>
              <a:t>.</a:t>
            </a:r>
            <a:endParaRPr lang="en-US" altLang="zh-CN" sz="1050">
              <a:solidFill>
                <a:schemeClr val="bg1"/>
              </a:solidFill>
            </a:endParaRPr>
          </a:p>
          <a:p>
            <a:pPr>
              <a:lnSpc>
                <a:spcPct val="130000"/>
              </a:lnSpc>
              <a:spcBef>
                <a:spcPts val="600"/>
              </a:spcBef>
            </a:pPr>
            <a:r>
              <a:rPr lang="en-US" altLang="zh-CN" sz="1050">
                <a:solidFill>
                  <a:schemeClr val="bg1"/>
                </a:solidFill>
              </a:rPr>
              <a:t>    </a:t>
            </a:r>
            <a:r>
              <a:rPr lang="zh-CN" altLang="zh-CN" sz="1050">
                <a:solidFill>
                  <a:schemeClr val="bg1"/>
                </a:solidFill>
              </a:rPr>
              <a:t>2.我这个模块没有什么太难的地方，都比较基础，所以感觉还是比较轻松。</a:t>
            </a:r>
            <a:endParaRPr lang="zh-CN" altLang="zh-CN" sz="1050">
              <a:solidFill>
                <a:schemeClr val="bg1"/>
              </a:solidFill>
            </a:endParaRPr>
          </a:p>
          <a:p>
            <a:pPr>
              <a:lnSpc>
                <a:spcPct val="130000"/>
              </a:lnSpc>
              <a:spcBef>
                <a:spcPts val="600"/>
              </a:spcBef>
            </a:pPr>
            <a:r>
              <a:rPr lang="en-US" altLang="zh-CN" sz="1050">
                <a:solidFill>
                  <a:schemeClr val="bg1"/>
                </a:solidFill>
              </a:rPr>
              <a:t>    3.</a:t>
            </a:r>
            <a:r>
              <a:rPr lang="zh-CN" altLang="en-US" sz="1050">
                <a:solidFill>
                  <a:schemeClr val="bg1"/>
                </a:solidFill>
              </a:rPr>
              <a:t>网站主要在于给人的第一感觉，所以网站的布局比较重要，这次感觉我自己的布局还行，争取下次做的更好。</a:t>
            </a:r>
            <a:endParaRPr lang="zh-CN" altLang="en-US" sz="1050">
              <a:solidFill>
                <a:schemeClr val="bg1"/>
              </a:solidFill>
            </a:endParaRPr>
          </a:p>
          <a:p>
            <a:pPr>
              <a:lnSpc>
                <a:spcPct val="130000"/>
              </a:lnSpc>
              <a:spcBef>
                <a:spcPts val="600"/>
              </a:spcBef>
            </a:pPr>
            <a:r>
              <a:rPr lang="zh-CN" altLang="en-US" sz="1050">
                <a:solidFill>
                  <a:schemeClr val="bg1"/>
                </a:solidFill>
              </a:rPr>
              <a:t>    </a:t>
            </a:r>
            <a:r>
              <a:rPr lang="en-US" altLang="zh-CN" sz="1050">
                <a:solidFill>
                  <a:schemeClr val="bg1"/>
                </a:solidFill>
              </a:rPr>
              <a:t>4.</a:t>
            </a:r>
            <a:r>
              <a:rPr lang="zh-CN" altLang="en-US" sz="1050">
                <a:solidFill>
                  <a:schemeClr val="bg1"/>
                </a:solidFill>
              </a:rPr>
              <a:t>一个好的团队协作对于编程有及其良好的帮助，与团队积极沟通对每个人都有不小的帮助。</a:t>
            </a:r>
            <a:endParaRPr lang="zh-CN" altLang="en-US" sz="1050">
              <a:solidFill>
                <a:schemeClr val="bg1"/>
              </a:solidFill>
            </a:endParaRPr>
          </a:p>
          <a:p>
            <a:pPr>
              <a:lnSpc>
                <a:spcPct val="130000"/>
              </a:lnSpc>
              <a:spcBef>
                <a:spcPts val="600"/>
              </a:spcBef>
            </a:pPr>
            <a:r>
              <a:rPr lang="zh-CN" altLang="en-US" sz="1050">
                <a:solidFill>
                  <a:schemeClr val="bg1"/>
                </a:solidFill>
              </a:rPr>
              <a:t>    </a:t>
            </a:r>
            <a:r>
              <a:rPr lang="en-US" altLang="zh-CN" sz="1050">
                <a:solidFill>
                  <a:schemeClr val="bg1"/>
                </a:solidFill>
              </a:rPr>
              <a:t>5.</a:t>
            </a:r>
            <a:r>
              <a:rPr lang="zh-CN" altLang="en-US" sz="1050">
                <a:solidFill>
                  <a:schemeClr val="bg1"/>
                </a:solidFill>
              </a:rPr>
              <a:t>编写网站是需要很好的耐心的，在编写途中时常感到烦躁。</a:t>
            </a:r>
            <a:endParaRPr lang="zh-CN" altLang="en-US" sz="1050">
              <a:solidFill>
                <a:schemeClr val="bg1"/>
              </a:solidFill>
            </a:endParaRPr>
          </a:p>
          <a:p>
            <a:pPr>
              <a:lnSpc>
                <a:spcPct val="130000"/>
              </a:lnSpc>
              <a:spcBef>
                <a:spcPts val="600"/>
              </a:spcBef>
            </a:pPr>
            <a:r>
              <a:rPr lang="zh-CN" altLang="en-US" sz="1050">
                <a:solidFill>
                  <a:schemeClr val="bg1"/>
                </a:solidFill>
              </a:rPr>
              <a:t>    </a:t>
            </a:r>
            <a:r>
              <a:rPr lang="en-US" altLang="zh-CN" sz="1050">
                <a:solidFill>
                  <a:schemeClr val="bg1"/>
                </a:solidFill>
              </a:rPr>
              <a:t>6.</a:t>
            </a:r>
            <a:r>
              <a:rPr lang="zh-CN" altLang="en-US" sz="1050">
                <a:solidFill>
                  <a:schemeClr val="bg1"/>
                </a:solidFill>
              </a:rPr>
              <a:t>该模块有很多前期 的想法都没有实现，希望自己以后可以做的更充分。</a:t>
            </a:r>
            <a:endParaRPr lang="zh-CN" altLang="en-US" sz="105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矩形 7"/>
          <p:cNvSpPr/>
          <p:nvPr/>
        </p:nvSpPr>
        <p:spPr bwMode="auto">
          <a:xfrm>
            <a:off x="3338387" y="2226375"/>
            <a:ext cx="2418080" cy="768350"/>
          </a:xfrm>
          <a:prstGeom prst="rect">
            <a:avLst/>
          </a:prstGeom>
        </p:spPr>
        <p:txBody>
          <a:bodyPr wrap="none">
            <a:spAutoFit/>
          </a:bodyPr>
          <a:lstStyle/>
          <a:p>
            <a:pPr algn="ctr">
              <a:defRPr/>
            </a:pPr>
            <a:r>
              <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模块简介</a:t>
            </a:r>
            <a:endPar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2223135" y="2182495"/>
            <a:ext cx="4699000" cy="886460"/>
            <a:chOff x="1885348" y="2376055"/>
            <a:chExt cx="5569528" cy="1233055"/>
          </a:xfrm>
        </p:grpSpPr>
        <p:cxnSp>
          <p:nvCxnSpPr>
            <p:cNvPr id="11" name="直接连接符 10"/>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4" name="Freeform 5"/>
          <p:cNvSpPr>
            <a:spLocks noEditPoints="1"/>
          </p:cNvSpPr>
          <p:nvPr/>
        </p:nvSpPr>
        <p:spPr bwMode="auto">
          <a:xfrm>
            <a:off x="3725988" y="765827"/>
            <a:ext cx="1692023" cy="1242813"/>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06827" y="92912"/>
            <a:ext cx="1554480" cy="368300"/>
          </a:xfrm>
          <a:prstGeom prst="rect">
            <a:avLst/>
          </a:prstGeom>
          <a:noFill/>
        </p:spPr>
        <p:txBody>
          <a:bodyPr wrap="none">
            <a:spAutoFit/>
          </a:bodyPr>
          <a:lstStyle/>
          <a:p>
            <a:pPr algn="ctr">
              <a:defRPr/>
            </a:pP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咨询模块简介</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0" y="520700"/>
            <a:ext cx="3728085" cy="322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46" y="956785"/>
            <a:ext cx="3660723" cy="2353310"/>
          </a:xfrm>
          <a:prstGeom prst="rect">
            <a:avLst/>
          </a:prstGeom>
        </p:spPr>
        <p:txBody>
          <a:bodyPr wrap="square">
            <a:spAutoFit/>
          </a:bodyPr>
          <a:lstStyle/>
          <a:p>
            <a:pPr>
              <a:lnSpc>
                <a:spcPct val="150000"/>
              </a:lnSpc>
            </a:pPr>
            <a:r>
              <a:rPr lang="en-US" altLang="zh-CN" sz="1050" kern="0">
                <a:solidFill>
                  <a:schemeClr val="bg1"/>
                </a:solidFill>
              </a:rPr>
              <a:t>    </a:t>
            </a:r>
            <a:r>
              <a:rPr lang="en-US" altLang="zh-CN" sz="1400" kern="0">
                <a:solidFill>
                  <a:schemeClr val="bg1"/>
                </a:solidFill>
              </a:rPr>
              <a:t>     </a:t>
            </a:r>
            <a:r>
              <a:rPr lang="en-US" altLang="zh-CN" sz="1200" kern="0">
                <a:solidFill>
                  <a:schemeClr val="bg1"/>
                </a:solidFill>
              </a:rPr>
              <a:t>婴幼儿处于人生发展的初期，身体的正常发育及身心的健康发展都显得尤为重要，</a:t>
            </a:r>
            <a:r>
              <a:rPr lang="zh-CN" altLang="en-US" sz="1200" kern="0">
                <a:solidFill>
                  <a:schemeClr val="bg1"/>
                </a:solidFill>
              </a:rPr>
              <a:t>我们这个模块可以让幼儿父母们在孩子出现一些不良症状时可以及时询问医生意见，还可以为他们预约看诊等，可以进行查询医院了解医院的详细信息。能够使父母们在带娃过程中了解到许多基础的医学知识，对婴儿日后出现的突发状况做的及时反馈，保障婴儿健康成长。</a:t>
            </a:r>
            <a:endParaRPr lang="zh-CN" altLang="en-US" sz="1200" kern="0">
              <a:solidFill>
                <a:schemeClr val="bg1"/>
              </a:solidFill>
            </a:endParaRPr>
          </a:p>
        </p:txBody>
      </p:sp>
      <p:pic>
        <p:nvPicPr>
          <p:cNvPr id="3" name="图片 2"/>
          <p:cNvPicPr>
            <a:picLocks noChangeAspect="1"/>
          </p:cNvPicPr>
          <p:nvPr>
            <p:custDataLst>
              <p:tags r:id="rId1"/>
            </p:custDataLst>
          </p:nvPr>
        </p:nvPicPr>
        <p:blipFill>
          <a:blip r:embed="rId2"/>
          <a:stretch>
            <a:fillRect/>
          </a:stretch>
        </p:blipFill>
        <p:spPr>
          <a:xfrm>
            <a:off x="3728085" y="521335"/>
            <a:ext cx="5416550" cy="32251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78226" y="92912"/>
            <a:ext cx="2011680" cy="368300"/>
          </a:xfrm>
          <a:prstGeom prst="rect">
            <a:avLst/>
          </a:prstGeom>
          <a:noFill/>
        </p:spPr>
        <p:txBody>
          <a:bodyPr wrap="none">
            <a:spAutoFit/>
          </a:bodyPr>
          <a:lstStyle/>
          <a:p>
            <a:pPr algn="ctr">
              <a:defRPr/>
            </a:pP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网页的划分和作用</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271220" y="1192402"/>
            <a:ext cx="2526224" cy="13793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308888" y="1192400"/>
            <a:ext cx="2526224" cy="13793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273532" y="1192400"/>
            <a:ext cx="2526224" cy="13793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71220" y="2912714"/>
            <a:ext cx="2526224" cy="13793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273532" y="2912712"/>
            <a:ext cx="2526224" cy="13793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11658" y="1591952"/>
            <a:ext cx="1666339" cy="929640"/>
          </a:xfrm>
          <a:prstGeom prst="rect">
            <a:avLst/>
          </a:prstGeom>
        </p:spPr>
        <p:txBody>
          <a:bodyPr wrap="square">
            <a:spAutoFit/>
          </a:bodyPr>
          <a:lstStyle/>
          <a:p>
            <a:pPr>
              <a:lnSpc>
                <a:spcPct val="130000"/>
              </a:lnSpc>
              <a:spcBef>
                <a:spcPts val="600"/>
              </a:spcBef>
            </a:pPr>
            <a:r>
              <a:rPr lang="zh-CN" altLang="en-US" sz="1050">
                <a:solidFill>
                  <a:schemeClr val="tx1">
                    <a:lumMod val="85000"/>
                    <a:lumOff val="15000"/>
                  </a:schemeClr>
                </a:solidFill>
              </a:rPr>
              <a:t>从优贝乐母首页导航栏点击进入，作为本模块首页使用，负责查询医院信息以及预约挂号</a:t>
            </a:r>
            <a:r>
              <a:rPr lang="zh-CN" altLang="en-US" sz="1050">
                <a:solidFill>
                  <a:schemeClr val="tx1">
                    <a:lumMod val="85000"/>
                    <a:lumOff val="15000"/>
                  </a:schemeClr>
                </a:solidFill>
              </a:rPr>
              <a:t>。</a:t>
            </a:r>
            <a:endParaRPr lang="zh-CN" altLang="en-US" sz="1050">
              <a:solidFill>
                <a:schemeClr val="tx1">
                  <a:lumMod val="85000"/>
                  <a:lumOff val="15000"/>
                </a:schemeClr>
              </a:solidFill>
            </a:endParaRPr>
          </a:p>
        </p:txBody>
      </p:sp>
      <p:sp>
        <p:nvSpPr>
          <p:cNvPr id="27" name="矩形 26"/>
          <p:cNvSpPr/>
          <p:nvPr/>
        </p:nvSpPr>
        <p:spPr>
          <a:xfrm>
            <a:off x="1011658" y="1308690"/>
            <a:ext cx="1344850" cy="368300"/>
          </a:xfrm>
          <a:prstGeom prst="rect">
            <a:avLst/>
          </a:prstGeom>
        </p:spPr>
        <p:txBody>
          <a:bodyPr wrap="square">
            <a:spAutoFit/>
          </a:bodyPr>
          <a:lstStyle/>
          <a:p>
            <a:r>
              <a:rPr lang="zh-CN" altLang="en-US" sz="1800">
                <a:solidFill>
                  <a:schemeClr val="accent1"/>
                </a:solidFill>
                <a:latin typeface="微软雅黑" panose="020B0503020204020204" pitchFamily="34" charset="-122"/>
                <a:ea typeface="微软雅黑" panose="020B0503020204020204" pitchFamily="34" charset="-122"/>
              </a:rPr>
              <a:t>首页</a:t>
            </a: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29" name="矩形 28"/>
          <p:cNvSpPr/>
          <p:nvPr/>
        </p:nvSpPr>
        <p:spPr>
          <a:xfrm>
            <a:off x="4168773" y="1591952"/>
            <a:ext cx="1666339" cy="720090"/>
          </a:xfrm>
          <a:prstGeom prst="rect">
            <a:avLst/>
          </a:prstGeom>
        </p:spPr>
        <p:txBody>
          <a:bodyPr wrap="square">
            <a:spAutoFit/>
          </a:bodyPr>
          <a:lstStyle/>
          <a:p>
            <a:pPr>
              <a:lnSpc>
                <a:spcPct val="130000"/>
              </a:lnSpc>
              <a:spcBef>
                <a:spcPts val="600"/>
              </a:spcBef>
            </a:pPr>
            <a:r>
              <a:rPr lang="zh-CN" altLang="en-US" sz="1050">
                <a:solidFill>
                  <a:schemeClr val="tx1">
                    <a:lumMod val="85000"/>
                    <a:lumOff val="15000"/>
                  </a:schemeClr>
                </a:solidFill>
              </a:rPr>
              <a:t>从首页导航栏进入，该模块具有一个新的导航栏，方便用户操作。</a:t>
            </a:r>
            <a:endParaRPr lang="zh-CN" altLang="en-US" sz="1050">
              <a:solidFill>
                <a:schemeClr val="tx1">
                  <a:lumMod val="85000"/>
                  <a:lumOff val="15000"/>
                </a:schemeClr>
              </a:solidFill>
            </a:endParaRPr>
          </a:p>
        </p:txBody>
      </p:sp>
      <p:sp>
        <p:nvSpPr>
          <p:cNvPr id="30" name="矩形 29"/>
          <p:cNvSpPr/>
          <p:nvPr/>
        </p:nvSpPr>
        <p:spPr>
          <a:xfrm>
            <a:off x="4168773" y="1308690"/>
            <a:ext cx="1344850" cy="368300"/>
          </a:xfrm>
          <a:prstGeom prst="rect">
            <a:avLst/>
          </a:prstGeom>
        </p:spPr>
        <p:txBody>
          <a:bodyPr wrap="square">
            <a:spAutoFit/>
          </a:bodyPr>
          <a:lstStyle/>
          <a:p>
            <a:r>
              <a:rPr lang="zh-CN" altLang="en-US" sz="1800">
                <a:solidFill>
                  <a:schemeClr val="accent1"/>
                </a:solidFill>
                <a:latin typeface="微软雅黑" panose="020B0503020204020204" pitchFamily="34" charset="-122"/>
                <a:ea typeface="微软雅黑" panose="020B0503020204020204" pitchFamily="34" charset="-122"/>
              </a:rPr>
              <a:t>导航</a:t>
            </a:r>
            <a:r>
              <a:rPr lang="zh-CN" altLang="en-US" sz="1800">
                <a:solidFill>
                  <a:schemeClr val="accent1"/>
                </a:solidFill>
                <a:latin typeface="微软雅黑" panose="020B0503020204020204" pitchFamily="34" charset="-122"/>
                <a:ea typeface="微软雅黑" panose="020B0503020204020204" pitchFamily="34" charset="-122"/>
              </a:rPr>
              <a:t>栏</a:t>
            </a: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40" name="矩形 39"/>
          <p:cNvSpPr/>
          <p:nvPr/>
        </p:nvSpPr>
        <p:spPr>
          <a:xfrm>
            <a:off x="7133417" y="1587579"/>
            <a:ext cx="1666339" cy="720090"/>
          </a:xfrm>
          <a:prstGeom prst="rect">
            <a:avLst/>
          </a:prstGeom>
        </p:spPr>
        <p:txBody>
          <a:bodyPr wrap="square">
            <a:spAutoFit/>
          </a:bodyPr>
          <a:lstStyle/>
          <a:p>
            <a:pPr>
              <a:lnSpc>
                <a:spcPct val="130000"/>
              </a:lnSpc>
              <a:spcBef>
                <a:spcPts val="600"/>
              </a:spcBef>
            </a:pPr>
            <a:r>
              <a:rPr lang="zh-CN" altLang="en-US" sz="1050">
                <a:solidFill>
                  <a:schemeClr val="tx1">
                    <a:lumMod val="85000"/>
                    <a:lumOff val="15000"/>
                  </a:schemeClr>
                </a:solidFill>
              </a:rPr>
              <a:t>主要用以查看医院的信息对医院信息进行修改，以及添加删除医院。</a:t>
            </a:r>
            <a:r>
              <a:rPr lang="en-US" altLang="zh-CN" sz="1050">
                <a:solidFill>
                  <a:schemeClr val="tx1">
                    <a:lumMod val="85000"/>
                    <a:lumOff val="15000"/>
                  </a:schemeClr>
                </a:solidFill>
              </a:rPr>
              <a:t>mo'k</a:t>
            </a:r>
            <a:endParaRPr lang="en-US" altLang="zh-CN" sz="1050">
              <a:solidFill>
                <a:schemeClr val="tx1">
                  <a:lumMod val="85000"/>
                  <a:lumOff val="15000"/>
                </a:schemeClr>
              </a:solidFill>
            </a:endParaRPr>
          </a:p>
        </p:txBody>
      </p:sp>
      <p:sp>
        <p:nvSpPr>
          <p:cNvPr id="41" name="矩形 40"/>
          <p:cNvSpPr/>
          <p:nvPr/>
        </p:nvSpPr>
        <p:spPr>
          <a:xfrm>
            <a:off x="7133417" y="1304317"/>
            <a:ext cx="1344850" cy="368300"/>
          </a:xfrm>
          <a:prstGeom prst="rect">
            <a:avLst/>
          </a:prstGeom>
        </p:spPr>
        <p:txBody>
          <a:bodyPr wrap="square">
            <a:spAutoFit/>
          </a:bodyPr>
          <a:lstStyle/>
          <a:p>
            <a:r>
              <a:rPr lang="zh-CN" altLang="en-US" sz="1800">
                <a:solidFill>
                  <a:schemeClr val="accent1"/>
                </a:solidFill>
                <a:latin typeface="微软雅黑" panose="020B0503020204020204" pitchFamily="34" charset="-122"/>
                <a:ea typeface="微软雅黑" panose="020B0503020204020204" pitchFamily="34" charset="-122"/>
              </a:rPr>
              <a:t>医院管理</a:t>
            </a: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42" name="矩形 41"/>
          <p:cNvSpPr/>
          <p:nvPr/>
        </p:nvSpPr>
        <p:spPr>
          <a:xfrm>
            <a:off x="1011658" y="3312264"/>
            <a:ext cx="1666339" cy="510540"/>
          </a:xfrm>
          <a:prstGeom prst="rect">
            <a:avLst/>
          </a:prstGeom>
        </p:spPr>
        <p:txBody>
          <a:bodyPr wrap="square">
            <a:spAutoFit/>
          </a:bodyPr>
          <a:lstStyle/>
          <a:p>
            <a:pPr>
              <a:lnSpc>
                <a:spcPct val="130000"/>
              </a:lnSpc>
              <a:spcBef>
                <a:spcPts val="600"/>
              </a:spcBef>
            </a:pPr>
            <a:r>
              <a:rPr lang="zh-CN" altLang="en-US" sz="1050">
                <a:solidFill>
                  <a:schemeClr val="tx1">
                    <a:lumMod val="85000"/>
                    <a:lumOff val="15000"/>
                  </a:schemeClr>
                </a:solidFill>
              </a:rPr>
              <a:t>查看用户的预约信息，还可以了解该用户是否守信。</a:t>
            </a:r>
            <a:endParaRPr lang="zh-CN" altLang="en-US" sz="1050">
              <a:solidFill>
                <a:schemeClr val="tx1">
                  <a:lumMod val="85000"/>
                  <a:lumOff val="15000"/>
                </a:schemeClr>
              </a:solidFill>
            </a:endParaRPr>
          </a:p>
        </p:txBody>
      </p:sp>
      <p:sp>
        <p:nvSpPr>
          <p:cNvPr id="43" name="矩形 42"/>
          <p:cNvSpPr/>
          <p:nvPr/>
        </p:nvSpPr>
        <p:spPr>
          <a:xfrm>
            <a:off x="1011658" y="3029002"/>
            <a:ext cx="1344850" cy="368300"/>
          </a:xfrm>
          <a:prstGeom prst="rect">
            <a:avLst/>
          </a:prstGeom>
        </p:spPr>
        <p:txBody>
          <a:bodyPr wrap="square">
            <a:spAutoFit/>
          </a:bodyPr>
          <a:lstStyle/>
          <a:p>
            <a:r>
              <a:rPr lang="zh-CN" altLang="en-US" sz="1800">
                <a:solidFill>
                  <a:schemeClr val="accent1"/>
                </a:solidFill>
                <a:latin typeface="微软雅黑" panose="020B0503020204020204" pitchFamily="34" charset="-122"/>
                <a:ea typeface="微软雅黑" panose="020B0503020204020204" pitchFamily="34" charset="-122"/>
              </a:rPr>
              <a:t>预约管理</a:t>
            </a: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46" name="矩形 45"/>
          <p:cNvSpPr/>
          <p:nvPr/>
        </p:nvSpPr>
        <p:spPr>
          <a:xfrm>
            <a:off x="7133417" y="3307891"/>
            <a:ext cx="1666339" cy="300990"/>
          </a:xfrm>
          <a:prstGeom prst="rect">
            <a:avLst/>
          </a:prstGeom>
        </p:spPr>
        <p:txBody>
          <a:bodyPr wrap="square">
            <a:spAutoFit/>
          </a:bodyPr>
          <a:lstStyle/>
          <a:p>
            <a:pPr>
              <a:lnSpc>
                <a:spcPct val="130000"/>
              </a:lnSpc>
              <a:spcBef>
                <a:spcPts val="600"/>
              </a:spcBef>
            </a:pPr>
            <a:r>
              <a:rPr lang="zh-CN" altLang="en-US" sz="1050">
                <a:solidFill>
                  <a:schemeClr val="tx1">
                    <a:lumMod val="85000"/>
                    <a:lumOff val="15000"/>
                  </a:schemeClr>
                </a:solidFill>
              </a:rPr>
              <a:t>负责管理用户以及医院</a:t>
            </a:r>
            <a:endParaRPr lang="zh-CN" altLang="en-US" sz="1050">
              <a:solidFill>
                <a:schemeClr val="tx1">
                  <a:lumMod val="85000"/>
                  <a:lumOff val="15000"/>
                </a:schemeClr>
              </a:solidFill>
            </a:endParaRPr>
          </a:p>
        </p:txBody>
      </p:sp>
      <p:sp>
        <p:nvSpPr>
          <p:cNvPr id="48" name="矩形 47"/>
          <p:cNvSpPr/>
          <p:nvPr/>
        </p:nvSpPr>
        <p:spPr>
          <a:xfrm>
            <a:off x="7133417" y="3024629"/>
            <a:ext cx="1344850" cy="368300"/>
          </a:xfrm>
          <a:prstGeom prst="rect">
            <a:avLst/>
          </a:prstGeom>
        </p:spPr>
        <p:txBody>
          <a:bodyPr wrap="square">
            <a:spAutoFit/>
          </a:bodyPr>
          <a:lstStyle/>
          <a:p>
            <a:r>
              <a:rPr lang="zh-CN" altLang="en-US" sz="1800">
                <a:solidFill>
                  <a:schemeClr val="accent1"/>
                </a:solidFill>
                <a:latin typeface="微软雅黑" panose="020B0503020204020204" pitchFamily="34" charset="-122"/>
                <a:ea typeface="微软雅黑" panose="020B0503020204020204" pitchFamily="34" charset="-122"/>
              </a:rPr>
              <a:t>后台管理</a:t>
            </a:r>
            <a:endParaRPr lang="zh-CN" altLang="en-US" sz="1800">
              <a:solidFill>
                <a:schemeClr val="accent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528364" y="1304317"/>
            <a:ext cx="456636" cy="458656"/>
            <a:chOff x="5394325" y="2859088"/>
            <a:chExt cx="358775" cy="360362"/>
          </a:xfrm>
          <a:solidFill>
            <a:schemeClr val="accent1"/>
          </a:solidFill>
        </p:grpSpPr>
        <p:sp>
          <p:nvSpPr>
            <p:cNvPr id="26"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8"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3"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4"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8" name="AutoShape 112"/>
          <p:cNvSpPr/>
          <p:nvPr/>
        </p:nvSpPr>
        <p:spPr bwMode="auto">
          <a:xfrm>
            <a:off x="3569079" y="1308858"/>
            <a:ext cx="458657" cy="45663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39" name="组合 38"/>
          <p:cNvGrpSpPr/>
          <p:nvPr/>
        </p:nvGrpSpPr>
        <p:grpSpPr>
          <a:xfrm>
            <a:off x="513505" y="3061850"/>
            <a:ext cx="314132" cy="457914"/>
            <a:chOff x="2528974" y="2863357"/>
            <a:chExt cx="246811" cy="359779"/>
          </a:xfrm>
          <a:solidFill>
            <a:schemeClr val="accent1"/>
          </a:solidFill>
        </p:grpSpPr>
        <p:sp>
          <p:nvSpPr>
            <p:cNvPr id="47"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9"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54" name="组合 53"/>
          <p:cNvGrpSpPr/>
          <p:nvPr/>
        </p:nvGrpSpPr>
        <p:grpSpPr>
          <a:xfrm flipH="1">
            <a:off x="442005" y="1359013"/>
            <a:ext cx="457132" cy="457132"/>
            <a:chOff x="2473104" y="2145028"/>
            <a:chExt cx="359165" cy="359165"/>
          </a:xfrm>
          <a:solidFill>
            <a:schemeClr val="accent1"/>
          </a:solidFill>
        </p:grpSpPr>
        <p:sp>
          <p:nvSpPr>
            <p:cNvPr id="55"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6"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57" name="Group 38"/>
          <p:cNvGrpSpPr>
            <a:grpSpLocks noChangeAspect="1"/>
          </p:cNvGrpSpPr>
          <p:nvPr/>
        </p:nvGrpSpPr>
        <p:grpSpPr bwMode="auto">
          <a:xfrm>
            <a:off x="6528320" y="3017021"/>
            <a:ext cx="406148" cy="463227"/>
            <a:chOff x="1643" y="2607"/>
            <a:chExt cx="370" cy="422"/>
          </a:xfrm>
          <a:solidFill>
            <a:schemeClr val="accent1"/>
          </a:solidFill>
        </p:grpSpPr>
        <p:sp>
          <p:nvSpPr>
            <p:cNvPr id="58" name="Freeform 39"/>
            <p:cNvSpPr>
              <a:spLocks noEditPoints="1"/>
            </p:cNvSpPr>
            <p:nvPr/>
          </p:nvSpPr>
          <p:spPr bwMode="auto">
            <a:xfrm>
              <a:off x="1643" y="2607"/>
              <a:ext cx="370" cy="422"/>
            </a:xfrm>
            <a:custGeom>
              <a:avLst/>
              <a:gdLst>
                <a:gd name="T0" fmla="*/ 627 w 639"/>
                <a:gd name="T1" fmla="*/ 707 h 730"/>
                <a:gd name="T2" fmla="*/ 615 w 639"/>
                <a:gd name="T3" fmla="*/ 707 h 730"/>
                <a:gd name="T4" fmla="*/ 615 w 639"/>
                <a:gd name="T5" fmla="*/ 615 h 730"/>
                <a:gd name="T6" fmla="*/ 638 w 639"/>
                <a:gd name="T7" fmla="*/ 593 h 730"/>
                <a:gd name="T8" fmla="*/ 638 w 639"/>
                <a:gd name="T9" fmla="*/ 46 h 730"/>
                <a:gd name="T10" fmla="*/ 593 w 639"/>
                <a:gd name="T11" fmla="*/ 0 h 730"/>
                <a:gd name="T12" fmla="*/ 45 w 639"/>
                <a:gd name="T13" fmla="*/ 0 h 730"/>
                <a:gd name="T14" fmla="*/ 0 w 639"/>
                <a:gd name="T15" fmla="*/ 46 h 730"/>
                <a:gd name="T16" fmla="*/ 0 w 639"/>
                <a:gd name="T17" fmla="*/ 661 h 730"/>
                <a:gd name="T18" fmla="*/ 68 w 639"/>
                <a:gd name="T19" fmla="*/ 730 h 730"/>
                <a:gd name="T20" fmla="*/ 627 w 639"/>
                <a:gd name="T21" fmla="*/ 730 h 730"/>
                <a:gd name="T22" fmla="*/ 639 w 639"/>
                <a:gd name="T23" fmla="*/ 718 h 730"/>
                <a:gd name="T24" fmla="*/ 627 w 639"/>
                <a:gd name="T25" fmla="*/ 707 h 730"/>
                <a:gd name="T26" fmla="*/ 33 w 639"/>
                <a:gd name="T27" fmla="*/ 56 h 730"/>
                <a:gd name="T28" fmla="*/ 33 w 639"/>
                <a:gd name="T29" fmla="*/ 56 h 730"/>
                <a:gd name="T30" fmla="*/ 56 w 639"/>
                <a:gd name="T31" fmla="*/ 33 h 730"/>
                <a:gd name="T32" fmla="*/ 91 w 639"/>
                <a:gd name="T33" fmla="*/ 33 h 730"/>
                <a:gd name="T34" fmla="*/ 91 w 639"/>
                <a:gd name="T35" fmla="*/ 582 h 730"/>
                <a:gd name="T36" fmla="*/ 68 w 639"/>
                <a:gd name="T37" fmla="*/ 582 h 730"/>
                <a:gd name="T38" fmla="*/ 33 w 639"/>
                <a:gd name="T39" fmla="*/ 592 h 730"/>
                <a:gd name="T40" fmla="*/ 33 w 639"/>
                <a:gd name="T41" fmla="*/ 56 h 730"/>
                <a:gd name="T42" fmla="*/ 582 w 639"/>
                <a:gd name="T43" fmla="*/ 697 h 730"/>
                <a:gd name="T44" fmla="*/ 68 w 639"/>
                <a:gd name="T45" fmla="*/ 697 h 730"/>
                <a:gd name="T46" fmla="*/ 31 w 639"/>
                <a:gd name="T47" fmla="*/ 656 h 730"/>
                <a:gd name="T48" fmla="*/ 68 w 639"/>
                <a:gd name="T49" fmla="*/ 616 h 730"/>
                <a:gd name="T50" fmla="*/ 582 w 639"/>
                <a:gd name="T51" fmla="*/ 616 h 730"/>
                <a:gd name="T52" fmla="*/ 582 w 639"/>
                <a:gd name="T53" fmla="*/ 697 h 730"/>
                <a:gd name="T54" fmla="*/ 605 w 639"/>
                <a:gd name="T55" fmla="*/ 582 h 730"/>
                <a:gd name="T56" fmla="*/ 125 w 639"/>
                <a:gd name="T57" fmla="*/ 582 h 730"/>
                <a:gd name="T58" fmla="*/ 125 w 639"/>
                <a:gd name="T59" fmla="*/ 33 h 730"/>
                <a:gd name="T60" fmla="*/ 582 w 639"/>
                <a:gd name="T61" fmla="*/ 33 h 730"/>
                <a:gd name="T62" fmla="*/ 605 w 639"/>
                <a:gd name="T63" fmla="*/ 56 h 730"/>
                <a:gd name="T64" fmla="*/ 605 w 639"/>
                <a:gd name="T65" fmla="*/ 582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9" h="730">
                  <a:moveTo>
                    <a:pt x="627" y="707"/>
                  </a:moveTo>
                  <a:cubicBezTo>
                    <a:pt x="615" y="707"/>
                    <a:pt x="615" y="707"/>
                    <a:pt x="615" y="707"/>
                  </a:cubicBezTo>
                  <a:cubicBezTo>
                    <a:pt x="615" y="615"/>
                    <a:pt x="615" y="615"/>
                    <a:pt x="615" y="615"/>
                  </a:cubicBezTo>
                  <a:cubicBezTo>
                    <a:pt x="628" y="616"/>
                    <a:pt x="638" y="605"/>
                    <a:pt x="638" y="593"/>
                  </a:cubicBezTo>
                  <a:cubicBezTo>
                    <a:pt x="638" y="46"/>
                    <a:pt x="638" y="46"/>
                    <a:pt x="638" y="46"/>
                  </a:cubicBezTo>
                  <a:cubicBezTo>
                    <a:pt x="638" y="21"/>
                    <a:pt x="618" y="0"/>
                    <a:pt x="593" y="0"/>
                  </a:cubicBezTo>
                  <a:cubicBezTo>
                    <a:pt x="45" y="0"/>
                    <a:pt x="45" y="0"/>
                    <a:pt x="45" y="0"/>
                  </a:cubicBezTo>
                  <a:cubicBezTo>
                    <a:pt x="20" y="0"/>
                    <a:pt x="0" y="21"/>
                    <a:pt x="0" y="46"/>
                  </a:cubicBezTo>
                  <a:cubicBezTo>
                    <a:pt x="0" y="661"/>
                    <a:pt x="0" y="661"/>
                    <a:pt x="0" y="661"/>
                  </a:cubicBezTo>
                  <a:cubicBezTo>
                    <a:pt x="0" y="699"/>
                    <a:pt x="31" y="730"/>
                    <a:pt x="68" y="730"/>
                  </a:cubicBezTo>
                  <a:cubicBezTo>
                    <a:pt x="627" y="730"/>
                    <a:pt x="627" y="730"/>
                    <a:pt x="627" y="730"/>
                  </a:cubicBezTo>
                  <a:cubicBezTo>
                    <a:pt x="633" y="730"/>
                    <a:pt x="639" y="725"/>
                    <a:pt x="639" y="718"/>
                  </a:cubicBezTo>
                  <a:cubicBezTo>
                    <a:pt x="639" y="712"/>
                    <a:pt x="633" y="707"/>
                    <a:pt x="627" y="707"/>
                  </a:cubicBezTo>
                  <a:close/>
                  <a:moveTo>
                    <a:pt x="33" y="56"/>
                  </a:moveTo>
                  <a:cubicBezTo>
                    <a:pt x="33" y="56"/>
                    <a:pt x="33" y="56"/>
                    <a:pt x="33" y="56"/>
                  </a:cubicBezTo>
                  <a:cubicBezTo>
                    <a:pt x="33" y="44"/>
                    <a:pt x="44" y="33"/>
                    <a:pt x="56" y="33"/>
                  </a:cubicBezTo>
                  <a:cubicBezTo>
                    <a:pt x="91" y="33"/>
                    <a:pt x="91" y="33"/>
                    <a:pt x="91" y="33"/>
                  </a:cubicBezTo>
                  <a:cubicBezTo>
                    <a:pt x="91" y="582"/>
                    <a:pt x="91" y="582"/>
                    <a:pt x="91" y="582"/>
                  </a:cubicBezTo>
                  <a:cubicBezTo>
                    <a:pt x="68" y="582"/>
                    <a:pt x="68" y="582"/>
                    <a:pt x="68" y="582"/>
                  </a:cubicBezTo>
                  <a:cubicBezTo>
                    <a:pt x="51" y="582"/>
                    <a:pt x="47" y="582"/>
                    <a:pt x="33" y="592"/>
                  </a:cubicBezTo>
                  <a:lnTo>
                    <a:pt x="33" y="56"/>
                  </a:lnTo>
                  <a:close/>
                  <a:moveTo>
                    <a:pt x="582" y="697"/>
                  </a:moveTo>
                  <a:cubicBezTo>
                    <a:pt x="68" y="697"/>
                    <a:pt x="68" y="697"/>
                    <a:pt x="68" y="697"/>
                  </a:cubicBezTo>
                  <a:cubicBezTo>
                    <a:pt x="43" y="697"/>
                    <a:pt x="31" y="681"/>
                    <a:pt x="31" y="656"/>
                  </a:cubicBezTo>
                  <a:cubicBezTo>
                    <a:pt x="31" y="631"/>
                    <a:pt x="43" y="616"/>
                    <a:pt x="68" y="616"/>
                  </a:cubicBezTo>
                  <a:cubicBezTo>
                    <a:pt x="582" y="616"/>
                    <a:pt x="582" y="616"/>
                    <a:pt x="582" y="616"/>
                  </a:cubicBezTo>
                  <a:lnTo>
                    <a:pt x="582" y="697"/>
                  </a:lnTo>
                  <a:close/>
                  <a:moveTo>
                    <a:pt x="605" y="582"/>
                  </a:moveTo>
                  <a:cubicBezTo>
                    <a:pt x="125" y="582"/>
                    <a:pt x="125" y="582"/>
                    <a:pt x="125" y="582"/>
                  </a:cubicBezTo>
                  <a:cubicBezTo>
                    <a:pt x="125" y="33"/>
                    <a:pt x="125" y="33"/>
                    <a:pt x="125" y="33"/>
                  </a:cubicBezTo>
                  <a:cubicBezTo>
                    <a:pt x="582" y="33"/>
                    <a:pt x="582" y="33"/>
                    <a:pt x="582" y="33"/>
                  </a:cubicBezTo>
                  <a:cubicBezTo>
                    <a:pt x="595" y="33"/>
                    <a:pt x="605" y="44"/>
                    <a:pt x="605" y="56"/>
                  </a:cubicBezTo>
                  <a:lnTo>
                    <a:pt x="605" y="5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0"/>
            <p:cNvSpPr/>
            <p:nvPr/>
          </p:nvSpPr>
          <p:spPr bwMode="auto">
            <a:xfrm>
              <a:off x="1758" y="2775"/>
              <a:ext cx="139" cy="15"/>
            </a:xfrm>
            <a:custGeom>
              <a:avLst/>
              <a:gdLst>
                <a:gd name="T0" fmla="*/ 228 w 240"/>
                <a:gd name="T1" fmla="*/ 0 h 25"/>
                <a:gd name="T2" fmla="*/ 12 w 240"/>
                <a:gd name="T3" fmla="*/ 0 h 25"/>
                <a:gd name="T4" fmla="*/ 0 w 240"/>
                <a:gd name="T5" fmla="*/ 12 h 25"/>
                <a:gd name="T6" fmla="*/ 12 w 240"/>
                <a:gd name="T7" fmla="*/ 25 h 25"/>
                <a:gd name="T8" fmla="*/ 228 w 240"/>
                <a:gd name="T9" fmla="*/ 25 h 25"/>
                <a:gd name="T10" fmla="*/ 240 w 240"/>
                <a:gd name="T11" fmla="*/ 12 h 25"/>
                <a:gd name="T12" fmla="*/ 228 w 24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40" h="25">
                  <a:moveTo>
                    <a:pt x="228" y="0"/>
                  </a:moveTo>
                  <a:cubicBezTo>
                    <a:pt x="12" y="0"/>
                    <a:pt x="12" y="0"/>
                    <a:pt x="12" y="0"/>
                  </a:cubicBezTo>
                  <a:cubicBezTo>
                    <a:pt x="5" y="0"/>
                    <a:pt x="0" y="5"/>
                    <a:pt x="0" y="12"/>
                  </a:cubicBezTo>
                  <a:cubicBezTo>
                    <a:pt x="0" y="20"/>
                    <a:pt x="5" y="25"/>
                    <a:pt x="12" y="25"/>
                  </a:cubicBezTo>
                  <a:cubicBezTo>
                    <a:pt x="228" y="25"/>
                    <a:pt x="228" y="25"/>
                    <a:pt x="228" y="25"/>
                  </a:cubicBezTo>
                  <a:cubicBezTo>
                    <a:pt x="234" y="25"/>
                    <a:pt x="240" y="20"/>
                    <a:pt x="240" y="12"/>
                  </a:cubicBezTo>
                  <a:cubicBezTo>
                    <a:pt x="240" y="5"/>
                    <a:pt x="234" y="0"/>
                    <a:pt x="2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1"/>
            <p:cNvSpPr/>
            <p:nvPr/>
          </p:nvSpPr>
          <p:spPr bwMode="auto">
            <a:xfrm>
              <a:off x="1758" y="2735"/>
              <a:ext cx="185" cy="15"/>
            </a:xfrm>
            <a:custGeom>
              <a:avLst/>
              <a:gdLst>
                <a:gd name="T0" fmla="*/ 308 w 320"/>
                <a:gd name="T1" fmla="*/ 0 h 26"/>
                <a:gd name="T2" fmla="*/ 12 w 320"/>
                <a:gd name="T3" fmla="*/ 0 h 26"/>
                <a:gd name="T4" fmla="*/ 0 w 320"/>
                <a:gd name="T5" fmla="*/ 13 h 26"/>
                <a:gd name="T6" fmla="*/ 12 w 320"/>
                <a:gd name="T7" fmla="*/ 26 h 26"/>
                <a:gd name="T8" fmla="*/ 308 w 320"/>
                <a:gd name="T9" fmla="*/ 26 h 26"/>
                <a:gd name="T10" fmla="*/ 320 w 320"/>
                <a:gd name="T11" fmla="*/ 13 h 26"/>
                <a:gd name="T12" fmla="*/ 308 w 320"/>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20" h="26">
                  <a:moveTo>
                    <a:pt x="308" y="0"/>
                  </a:moveTo>
                  <a:cubicBezTo>
                    <a:pt x="12" y="0"/>
                    <a:pt x="12" y="0"/>
                    <a:pt x="12" y="0"/>
                  </a:cubicBezTo>
                  <a:cubicBezTo>
                    <a:pt x="5" y="0"/>
                    <a:pt x="0" y="6"/>
                    <a:pt x="0" y="13"/>
                  </a:cubicBezTo>
                  <a:cubicBezTo>
                    <a:pt x="0" y="20"/>
                    <a:pt x="5" y="26"/>
                    <a:pt x="12" y="26"/>
                  </a:cubicBezTo>
                  <a:cubicBezTo>
                    <a:pt x="308" y="26"/>
                    <a:pt x="308" y="26"/>
                    <a:pt x="308" y="26"/>
                  </a:cubicBezTo>
                  <a:cubicBezTo>
                    <a:pt x="314" y="26"/>
                    <a:pt x="320" y="20"/>
                    <a:pt x="320" y="13"/>
                  </a:cubicBezTo>
                  <a:cubicBezTo>
                    <a:pt x="320" y="6"/>
                    <a:pt x="314" y="0"/>
                    <a:pt x="3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2"/>
            <p:cNvSpPr/>
            <p:nvPr/>
          </p:nvSpPr>
          <p:spPr bwMode="auto">
            <a:xfrm>
              <a:off x="1758" y="2696"/>
              <a:ext cx="93" cy="14"/>
            </a:xfrm>
            <a:custGeom>
              <a:avLst/>
              <a:gdLst>
                <a:gd name="T0" fmla="*/ 12 w 160"/>
                <a:gd name="T1" fmla="*/ 25 h 25"/>
                <a:gd name="T2" fmla="*/ 148 w 160"/>
                <a:gd name="T3" fmla="*/ 25 h 25"/>
                <a:gd name="T4" fmla="*/ 160 w 160"/>
                <a:gd name="T5" fmla="*/ 13 h 25"/>
                <a:gd name="T6" fmla="*/ 148 w 160"/>
                <a:gd name="T7" fmla="*/ 0 h 25"/>
                <a:gd name="T8" fmla="*/ 12 w 160"/>
                <a:gd name="T9" fmla="*/ 0 h 25"/>
                <a:gd name="T10" fmla="*/ 0 w 160"/>
                <a:gd name="T11" fmla="*/ 13 h 25"/>
                <a:gd name="T12" fmla="*/ 12 w 160"/>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0" h="25">
                  <a:moveTo>
                    <a:pt x="12" y="25"/>
                  </a:moveTo>
                  <a:cubicBezTo>
                    <a:pt x="148" y="25"/>
                    <a:pt x="148" y="25"/>
                    <a:pt x="148" y="25"/>
                  </a:cubicBezTo>
                  <a:cubicBezTo>
                    <a:pt x="155" y="25"/>
                    <a:pt x="160" y="19"/>
                    <a:pt x="160" y="13"/>
                  </a:cubicBezTo>
                  <a:cubicBezTo>
                    <a:pt x="160" y="6"/>
                    <a:pt x="155" y="0"/>
                    <a:pt x="148" y="0"/>
                  </a:cubicBezTo>
                  <a:cubicBezTo>
                    <a:pt x="12" y="0"/>
                    <a:pt x="12" y="0"/>
                    <a:pt x="12" y="0"/>
                  </a:cubicBezTo>
                  <a:cubicBezTo>
                    <a:pt x="5" y="0"/>
                    <a:pt x="0" y="6"/>
                    <a:pt x="0" y="13"/>
                  </a:cubicBezTo>
                  <a:cubicBezTo>
                    <a:pt x="0" y="19"/>
                    <a:pt x="5" y="25"/>
                    <a:pt x="1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2526" y="92912"/>
            <a:ext cx="1783080" cy="368300"/>
          </a:xfrm>
          <a:prstGeom prst="rect">
            <a:avLst/>
          </a:prstGeom>
          <a:noFill/>
        </p:spPr>
        <p:txBody>
          <a:bodyPr wrap="none">
            <a:spAutoFit/>
          </a:bodyPr>
          <a:lstStyle/>
          <a:p>
            <a:pPr algn="ctr">
              <a:defRPr/>
            </a:pP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开发方法及路线</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箭头: 右 5"/>
          <p:cNvSpPr/>
          <p:nvPr/>
        </p:nvSpPr>
        <p:spPr>
          <a:xfrm>
            <a:off x="443639" y="1711315"/>
            <a:ext cx="8256723" cy="1588575"/>
          </a:xfrm>
          <a:prstGeom prst="rightArrow">
            <a:avLst>
              <a:gd name="adj1" fmla="val 50000"/>
              <a:gd name="adj2" fmla="val 576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83403" y="1909542"/>
            <a:ext cx="1170122" cy="1170122"/>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722248" y="1909542"/>
            <a:ext cx="1170122" cy="1170122"/>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561093" y="1909542"/>
            <a:ext cx="1170122" cy="1170122"/>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399939" y="1909542"/>
            <a:ext cx="1170122" cy="1170122"/>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90544" y="3482674"/>
            <a:ext cx="1981270" cy="929640"/>
          </a:xfrm>
          <a:prstGeom prst="rect">
            <a:avLst/>
          </a:prstGeom>
        </p:spPr>
        <p:txBody>
          <a:bodyPr wrap="square">
            <a:spAutoFit/>
          </a:bodyPr>
          <a:lstStyle/>
          <a:p>
            <a:pPr algn="ctr">
              <a:lnSpc>
                <a:spcPct val="130000"/>
              </a:lnSpc>
              <a:spcBef>
                <a:spcPts val="600"/>
              </a:spcBef>
            </a:pPr>
            <a:r>
              <a:rPr lang="zh-CN" altLang="en-US" sz="1050">
                <a:solidFill>
                  <a:schemeClr val="tx1">
                    <a:lumMod val="85000"/>
                    <a:lumOff val="15000"/>
                  </a:schemeClr>
                </a:solidFill>
              </a:rPr>
              <a:t>通过市场调研发现在母婴的医学知识方面</a:t>
            </a:r>
            <a:r>
              <a:rPr lang="zh-CN" altLang="en-US" sz="1050">
                <a:solidFill>
                  <a:schemeClr val="tx1">
                    <a:lumMod val="85000"/>
                    <a:lumOff val="15000"/>
                  </a:schemeClr>
                </a:solidFill>
              </a:rPr>
              <a:t>，网络上存在较大空缺以及不完整，在此情况下，本模块就有了巨大的市场前景</a:t>
            </a:r>
            <a:endParaRPr lang="zh-CN" altLang="en-US" sz="1050">
              <a:solidFill>
                <a:schemeClr val="tx1">
                  <a:lumMod val="85000"/>
                  <a:lumOff val="15000"/>
                </a:schemeClr>
              </a:solidFill>
            </a:endParaRPr>
          </a:p>
        </p:txBody>
      </p:sp>
      <p:sp>
        <p:nvSpPr>
          <p:cNvPr id="53" name="矩形 52"/>
          <p:cNvSpPr/>
          <p:nvPr/>
        </p:nvSpPr>
        <p:spPr>
          <a:xfrm>
            <a:off x="708675" y="3161240"/>
            <a:ext cx="1344850" cy="368300"/>
          </a:xfrm>
          <a:prstGeom prst="rect">
            <a:avLst/>
          </a:prstGeom>
        </p:spPr>
        <p:txBody>
          <a:bodyPr wrap="square">
            <a:spAutoFit/>
          </a:bodyPr>
          <a:lstStyle/>
          <a:p>
            <a:pPr algn="ctr"/>
            <a:r>
              <a:rPr lang="zh-CN" altLang="en-US" sz="1800">
                <a:solidFill>
                  <a:schemeClr val="accent1"/>
                </a:solidFill>
                <a:latin typeface="微软雅黑" panose="020B0503020204020204" pitchFamily="34" charset="-122"/>
                <a:ea typeface="微软雅黑" panose="020B0503020204020204" pitchFamily="34" charset="-122"/>
              </a:rPr>
              <a:t>模块思路</a:t>
            </a: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56" name="矩形 55"/>
          <p:cNvSpPr/>
          <p:nvPr/>
        </p:nvSpPr>
        <p:spPr>
          <a:xfrm>
            <a:off x="2371814" y="945149"/>
            <a:ext cx="1981270" cy="720090"/>
          </a:xfrm>
          <a:prstGeom prst="rect">
            <a:avLst/>
          </a:prstGeom>
        </p:spPr>
        <p:txBody>
          <a:bodyPr wrap="square">
            <a:spAutoFit/>
          </a:bodyPr>
          <a:lstStyle/>
          <a:p>
            <a:pPr algn="ctr">
              <a:lnSpc>
                <a:spcPct val="130000"/>
              </a:lnSpc>
              <a:spcBef>
                <a:spcPts val="600"/>
              </a:spcBef>
            </a:pPr>
            <a:r>
              <a:rPr lang="zh-CN" altLang="en-US" sz="1050">
                <a:solidFill>
                  <a:schemeClr val="tx1">
                    <a:lumMod val="85000"/>
                    <a:lumOff val="15000"/>
                  </a:schemeClr>
                </a:solidFill>
              </a:rPr>
              <a:t>本模块采用</a:t>
            </a:r>
            <a:r>
              <a:rPr lang="en-US" altLang="zh-CN" sz="1050">
                <a:solidFill>
                  <a:schemeClr val="tx1">
                    <a:lumMod val="85000"/>
                    <a:lumOff val="15000"/>
                  </a:schemeClr>
                </a:solidFill>
              </a:rPr>
              <a:t>PHP</a:t>
            </a:r>
            <a:r>
              <a:rPr lang="zh-CN" altLang="en-US" sz="1050">
                <a:solidFill>
                  <a:schemeClr val="tx1">
                    <a:lumMod val="85000"/>
                    <a:lumOff val="15000"/>
                  </a:schemeClr>
                </a:solidFill>
              </a:rPr>
              <a:t>，</a:t>
            </a:r>
            <a:r>
              <a:rPr lang="en-US" altLang="zh-CN" sz="1050">
                <a:solidFill>
                  <a:schemeClr val="tx1">
                    <a:lumMod val="85000"/>
                    <a:lumOff val="15000"/>
                  </a:schemeClr>
                </a:solidFill>
              </a:rPr>
              <a:t>HTML</a:t>
            </a:r>
            <a:r>
              <a:rPr lang="zh-CN" altLang="en-US" sz="1050">
                <a:solidFill>
                  <a:schemeClr val="tx1">
                    <a:lumMod val="85000"/>
                    <a:lumOff val="15000"/>
                  </a:schemeClr>
                </a:solidFill>
              </a:rPr>
              <a:t>语言编码，大量运用了</a:t>
            </a:r>
            <a:r>
              <a:rPr lang="en-US" altLang="zh-CN" sz="1050">
                <a:solidFill>
                  <a:schemeClr val="tx1">
                    <a:lumMod val="85000"/>
                    <a:lumOff val="15000"/>
                  </a:schemeClr>
                </a:solidFill>
              </a:rPr>
              <a:t>css</a:t>
            </a:r>
            <a:r>
              <a:rPr lang="zh-CN" altLang="en-US" sz="1050">
                <a:solidFill>
                  <a:schemeClr val="tx1">
                    <a:lumMod val="85000"/>
                    <a:lumOff val="15000"/>
                  </a:schemeClr>
                </a:solidFill>
              </a:rPr>
              <a:t>，</a:t>
            </a:r>
            <a:r>
              <a:rPr lang="en-US" altLang="zh-CN" sz="1050">
                <a:solidFill>
                  <a:schemeClr val="tx1">
                    <a:lumMod val="85000"/>
                    <a:lumOff val="15000"/>
                  </a:schemeClr>
                </a:solidFill>
              </a:rPr>
              <a:t>js</a:t>
            </a:r>
            <a:r>
              <a:rPr lang="zh-CN" altLang="en-US" sz="1050">
                <a:solidFill>
                  <a:schemeClr val="tx1">
                    <a:lumMod val="85000"/>
                    <a:lumOff val="15000"/>
                  </a:schemeClr>
                </a:solidFill>
              </a:rPr>
              <a:t>，</a:t>
            </a:r>
            <a:r>
              <a:rPr lang="en-US" altLang="zh-CN" sz="1050">
                <a:solidFill>
                  <a:schemeClr val="tx1">
                    <a:lumMod val="85000"/>
                    <a:lumOff val="15000"/>
                  </a:schemeClr>
                </a:solidFill>
              </a:rPr>
              <a:t>MYSQL</a:t>
            </a:r>
            <a:r>
              <a:rPr lang="zh-CN" altLang="en-US" sz="1050">
                <a:solidFill>
                  <a:schemeClr val="tx1">
                    <a:lumMod val="85000"/>
                    <a:lumOff val="15000"/>
                  </a:schemeClr>
                </a:solidFill>
              </a:rPr>
              <a:t>数据库等技术</a:t>
            </a:r>
            <a:endParaRPr lang="zh-CN" altLang="en-US" sz="1050">
              <a:solidFill>
                <a:schemeClr val="tx1">
                  <a:lumMod val="85000"/>
                  <a:lumOff val="15000"/>
                </a:schemeClr>
              </a:solidFill>
            </a:endParaRPr>
          </a:p>
        </p:txBody>
      </p:sp>
      <p:sp>
        <p:nvSpPr>
          <p:cNvPr id="57" name="矩形 56"/>
          <p:cNvSpPr/>
          <p:nvPr/>
        </p:nvSpPr>
        <p:spPr>
          <a:xfrm>
            <a:off x="2681600" y="661887"/>
            <a:ext cx="1344850" cy="368300"/>
          </a:xfrm>
          <a:prstGeom prst="rect">
            <a:avLst/>
          </a:prstGeom>
        </p:spPr>
        <p:txBody>
          <a:bodyPr wrap="square">
            <a:spAutoFit/>
          </a:bodyPr>
          <a:lstStyle/>
          <a:p>
            <a:pPr algn="ctr"/>
            <a:r>
              <a:rPr lang="zh-CN" altLang="en-US" sz="1800">
                <a:solidFill>
                  <a:schemeClr val="accent1"/>
                </a:solidFill>
                <a:latin typeface="微软雅黑" panose="020B0503020204020204" pitchFamily="34" charset="-122"/>
                <a:ea typeface="微软雅黑" panose="020B0503020204020204" pitchFamily="34" charset="-122"/>
              </a:rPr>
              <a:t>技术路线</a:t>
            </a: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60" name="矩形 59"/>
          <p:cNvSpPr/>
          <p:nvPr/>
        </p:nvSpPr>
        <p:spPr>
          <a:xfrm>
            <a:off x="4167904" y="3482674"/>
            <a:ext cx="1981270" cy="720090"/>
          </a:xfrm>
          <a:prstGeom prst="rect">
            <a:avLst/>
          </a:prstGeom>
        </p:spPr>
        <p:txBody>
          <a:bodyPr wrap="square">
            <a:spAutoFit/>
          </a:bodyPr>
          <a:lstStyle/>
          <a:p>
            <a:pPr algn="ctr">
              <a:lnSpc>
                <a:spcPct val="130000"/>
              </a:lnSpc>
              <a:spcBef>
                <a:spcPts val="600"/>
              </a:spcBef>
            </a:pPr>
            <a:r>
              <a:rPr lang="zh-CN" altLang="en-US" sz="1050">
                <a:solidFill>
                  <a:schemeClr val="tx1">
                    <a:lumMod val="85000"/>
                    <a:lumOff val="15000"/>
                  </a:schemeClr>
                </a:solidFill>
              </a:rPr>
              <a:t>当前模块产品资源来源：通过网络搜索，论文著作，专题报告，以及书籍购买等</a:t>
            </a:r>
            <a:endParaRPr lang="zh-CN" altLang="en-US" sz="1050">
              <a:solidFill>
                <a:schemeClr val="tx1">
                  <a:lumMod val="85000"/>
                  <a:lumOff val="15000"/>
                </a:schemeClr>
              </a:solidFill>
            </a:endParaRPr>
          </a:p>
        </p:txBody>
      </p:sp>
      <p:sp>
        <p:nvSpPr>
          <p:cNvPr id="61" name="矩形 60"/>
          <p:cNvSpPr/>
          <p:nvPr/>
        </p:nvSpPr>
        <p:spPr>
          <a:xfrm>
            <a:off x="4486034" y="3161240"/>
            <a:ext cx="1344850" cy="368300"/>
          </a:xfrm>
          <a:prstGeom prst="rect">
            <a:avLst/>
          </a:prstGeom>
        </p:spPr>
        <p:txBody>
          <a:bodyPr wrap="square">
            <a:spAutoFit/>
          </a:bodyPr>
          <a:lstStyle/>
          <a:p>
            <a:pPr algn="ctr"/>
            <a:r>
              <a:rPr lang="zh-CN" altLang="en-US" sz="1800">
                <a:solidFill>
                  <a:schemeClr val="accent1"/>
                </a:solidFill>
                <a:latin typeface="微软雅黑" panose="020B0503020204020204" pitchFamily="34" charset="-122"/>
                <a:ea typeface="微软雅黑" panose="020B0503020204020204" pitchFamily="34" charset="-122"/>
              </a:rPr>
              <a:t>资料建设</a:t>
            </a: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62" name="矩形 61"/>
          <p:cNvSpPr/>
          <p:nvPr/>
        </p:nvSpPr>
        <p:spPr>
          <a:xfrm>
            <a:off x="5994365" y="995387"/>
            <a:ext cx="1981270" cy="720090"/>
          </a:xfrm>
          <a:prstGeom prst="rect">
            <a:avLst/>
          </a:prstGeom>
        </p:spPr>
        <p:txBody>
          <a:bodyPr wrap="square">
            <a:spAutoFit/>
          </a:bodyPr>
          <a:lstStyle/>
          <a:p>
            <a:pPr algn="ctr">
              <a:lnSpc>
                <a:spcPct val="130000"/>
              </a:lnSpc>
              <a:spcBef>
                <a:spcPts val="600"/>
              </a:spcBef>
            </a:pPr>
            <a:r>
              <a:rPr lang="zh-CN" altLang="en-US" sz="1050">
                <a:solidFill>
                  <a:schemeClr val="tx1">
                    <a:lumMod val="85000"/>
                    <a:lumOff val="15000"/>
                  </a:schemeClr>
                </a:solidFill>
              </a:rPr>
              <a:t>总结，与优贝乐母网站相关性高，对母婴的健康</a:t>
            </a:r>
            <a:r>
              <a:rPr lang="zh-CN" altLang="en-US" sz="1050">
                <a:solidFill>
                  <a:schemeClr val="tx1">
                    <a:lumMod val="85000"/>
                    <a:lumOff val="15000"/>
                  </a:schemeClr>
                </a:solidFill>
              </a:rPr>
              <a:t>方面都能提供巨大的帮助。</a:t>
            </a:r>
            <a:endParaRPr lang="zh-CN" altLang="en-US" sz="1050">
              <a:solidFill>
                <a:schemeClr val="tx1">
                  <a:lumMod val="85000"/>
                  <a:lumOff val="15000"/>
                </a:schemeClr>
              </a:solidFill>
            </a:endParaRPr>
          </a:p>
        </p:txBody>
      </p:sp>
      <p:sp>
        <p:nvSpPr>
          <p:cNvPr id="63" name="矩形 62"/>
          <p:cNvSpPr/>
          <p:nvPr/>
        </p:nvSpPr>
        <p:spPr>
          <a:xfrm>
            <a:off x="6312495" y="673953"/>
            <a:ext cx="1344850" cy="368300"/>
          </a:xfrm>
          <a:prstGeom prst="rect">
            <a:avLst/>
          </a:prstGeom>
        </p:spPr>
        <p:txBody>
          <a:bodyPr wrap="square">
            <a:spAutoFit/>
          </a:bodyPr>
          <a:lstStyle/>
          <a:p>
            <a:pPr algn="ctr"/>
            <a:r>
              <a:rPr lang="zh-CN" altLang="en-US" sz="1800">
                <a:solidFill>
                  <a:schemeClr val="accent1"/>
                </a:solidFill>
                <a:latin typeface="微软雅黑" panose="020B0503020204020204" pitchFamily="34" charset="-122"/>
                <a:ea typeface="微软雅黑" panose="020B0503020204020204" pitchFamily="34" charset="-122"/>
              </a:rPr>
              <a:t>总结报告</a:t>
            </a:r>
            <a:endParaRPr lang="zh-CN" altLang="en-US" sz="180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068611" y="2219091"/>
            <a:ext cx="477395" cy="479507"/>
            <a:chOff x="5394325" y="2859088"/>
            <a:chExt cx="358775" cy="360362"/>
          </a:xfrm>
          <a:solidFill>
            <a:schemeClr val="bg1"/>
          </a:solidFill>
        </p:grpSpPr>
        <p:sp>
          <p:nvSpPr>
            <p:cNvPr id="17"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18"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19"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0"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1"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2"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grpSp>
        <p:nvGrpSpPr>
          <p:cNvPr id="23" name="组合 22"/>
          <p:cNvGrpSpPr/>
          <p:nvPr/>
        </p:nvGrpSpPr>
        <p:grpSpPr>
          <a:xfrm>
            <a:off x="4907197" y="2235730"/>
            <a:ext cx="477914" cy="477914"/>
            <a:chOff x="5394312" y="2141343"/>
            <a:chExt cx="359165" cy="359165"/>
          </a:xfrm>
          <a:solidFill>
            <a:schemeClr val="bg1"/>
          </a:solidFill>
        </p:grpSpPr>
        <p:sp>
          <p:nvSpPr>
            <p:cNvPr id="24"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5"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6"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
        <p:nvSpPr>
          <p:cNvPr id="27" name="AutoShape 112"/>
          <p:cNvSpPr/>
          <p:nvPr/>
        </p:nvSpPr>
        <p:spPr bwMode="auto">
          <a:xfrm>
            <a:off x="6745166" y="2203211"/>
            <a:ext cx="479508" cy="47739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nvGrpSpPr>
          <p:cNvPr id="28" name="组合 27"/>
          <p:cNvGrpSpPr/>
          <p:nvPr/>
        </p:nvGrpSpPr>
        <p:grpSpPr>
          <a:xfrm flipH="1">
            <a:off x="1229507" y="2255646"/>
            <a:ext cx="477914" cy="477914"/>
            <a:chOff x="2473104" y="2145028"/>
            <a:chExt cx="359165" cy="359165"/>
          </a:xfrm>
          <a:solidFill>
            <a:schemeClr val="bg1"/>
          </a:solidFill>
        </p:grpSpPr>
        <p:sp>
          <p:nvSpPr>
            <p:cNvPr id="29"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30"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矩形 7"/>
          <p:cNvSpPr/>
          <p:nvPr/>
        </p:nvSpPr>
        <p:spPr bwMode="auto">
          <a:xfrm>
            <a:off x="2500187" y="2226375"/>
            <a:ext cx="4094480" cy="768350"/>
          </a:xfrm>
          <a:prstGeom prst="rect">
            <a:avLst/>
          </a:prstGeom>
        </p:spPr>
        <p:txBody>
          <a:bodyPr wrap="none">
            <a:spAutoFit/>
          </a:bodyPr>
          <a:lstStyle/>
          <a:p>
            <a:pPr algn="ctr">
              <a:defRPr/>
            </a:pPr>
            <a:r>
              <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模块设计与</a:t>
            </a:r>
            <a:r>
              <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实现</a:t>
            </a:r>
            <a:endParaRPr lang="zh-CN" altLang="en-US" sz="44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1813560" y="2182495"/>
            <a:ext cx="5517515" cy="880110"/>
            <a:chOff x="1885348" y="2376055"/>
            <a:chExt cx="5569528" cy="1233055"/>
          </a:xfrm>
        </p:grpSpPr>
        <p:cxnSp>
          <p:nvCxnSpPr>
            <p:cNvPr id="11" name="直接连接符 10"/>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4" name="Freeform 5"/>
          <p:cNvSpPr>
            <a:spLocks noEditPoints="1"/>
          </p:cNvSpPr>
          <p:nvPr/>
        </p:nvSpPr>
        <p:spPr bwMode="auto">
          <a:xfrm>
            <a:off x="3725988" y="765827"/>
            <a:ext cx="1692023" cy="1242813"/>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02382" y="71322"/>
            <a:ext cx="1097280" cy="368300"/>
          </a:xfrm>
          <a:prstGeom prst="rect">
            <a:avLst/>
          </a:prstGeom>
          <a:noFill/>
        </p:spPr>
        <p:txBody>
          <a:bodyPr wrap="none">
            <a:spAutoFit/>
          </a:bodyPr>
          <a:lstStyle/>
          <a:p>
            <a:pPr algn="ctr">
              <a:defRPr/>
            </a:pP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功能介绍</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圆角 1"/>
          <p:cNvSpPr/>
          <p:nvPr/>
        </p:nvSpPr>
        <p:spPr>
          <a:xfrm>
            <a:off x="1083945" y="1057910"/>
            <a:ext cx="1747520" cy="47244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mj-ea"/>
                <a:ea typeface="+mj-ea"/>
              </a:rPr>
              <a:t>普通用户</a:t>
            </a:r>
            <a:endParaRPr lang="zh-CN" altLang="en-US" sz="1800" b="1">
              <a:latin typeface="+mj-ea"/>
              <a:ea typeface="+mj-ea"/>
            </a:endParaRPr>
          </a:p>
        </p:txBody>
      </p:sp>
      <p:sp>
        <p:nvSpPr>
          <p:cNvPr id="26" name="矩形: 圆角 25"/>
          <p:cNvSpPr/>
          <p:nvPr/>
        </p:nvSpPr>
        <p:spPr>
          <a:xfrm>
            <a:off x="6120765" y="1034415"/>
            <a:ext cx="1462405" cy="47244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mj-ea"/>
                <a:ea typeface="+mj-ea"/>
              </a:rPr>
              <a:t>管理员</a:t>
            </a:r>
            <a:endParaRPr lang="zh-CN" altLang="en-US" sz="1800" b="1">
              <a:latin typeface="+mj-ea"/>
              <a:ea typeface="+mj-ea"/>
            </a:endParaRPr>
          </a:p>
        </p:txBody>
      </p:sp>
      <p:sp>
        <p:nvSpPr>
          <p:cNvPr id="3" name="椭圆 2"/>
          <p:cNvSpPr/>
          <p:nvPr/>
        </p:nvSpPr>
        <p:spPr>
          <a:xfrm>
            <a:off x="365716" y="1799774"/>
            <a:ext cx="433953" cy="4339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mj-lt"/>
              </a:rPr>
              <a:t>1</a:t>
            </a:r>
            <a:endParaRPr lang="zh-CN" altLang="en-US" sz="1400">
              <a:latin typeface="+mj-lt"/>
            </a:endParaRPr>
          </a:p>
        </p:txBody>
      </p:sp>
      <p:sp>
        <p:nvSpPr>
          <p:cNvPr id="28" name="矩形 27"/>
          <p:cNvSpPr/>
          <p:nvPr/>
        </p:nvSpPr>
        <p:spPr>
          <a:xfrm>
            <a:off x="876666" y="1849965"/>
            <a:ext cx="3183595" cy="333375"/>
          </a:xfrm>
          <a:prstGeom prst="rect">
            <a:avLst/>
          </a:prstGeom>
        </p:spPr>
        <p:txBody>
          <a:bodyPr wrap="square">
            <a:spAutoFit/>
          </a:bodyPr>
          <a:lstStyle/>
          <a:p>
            <a:pPr indent="0">
              <a:lnSpc>
                <a:spcPct val="150000"/>
              </a:lnSpc>
              <a:buFont typeface="Arial" panose="020B0604020202020204" pitchFamily="34" charset="0"/>
              <a:buNone/>
            </a:pPr>
            <a:r>
              <a:rPr lang="zh-CN" altLang="en-US" sz="1050">
                <a:solidFill>
                  <a:schemeClr val="tx1">
                    <a:lumMod val="65000"/>
                    <a:lumOff val="35000"/>
                  </a:schemeClr>
                </a:solidFill>
              </a:rPr>
              <a:t>医院信息</a:t>
            </a:r>
            <a:r>
              <a:rPr lang="zh-CN" altLang="en-US" sz="1050">
                <a:solidFill>
                  <a:schemeClr val="tx1">
                    <a:lumMod val="65000"/>
                    <a:lumOff val="35000"/>
                  </a:schemeClr>
                </a:solidFill>
              </a:rPr>
              <a:t>查询</a:t>
            </a:r>
            <a:endParaRPr lang="zh-CN" altLang="en-US" sz="1050">
              <a:solidFill>
                <a:schemeClr val="tx1">
                  <a:lumMod val="65000"/>
                  <a:lumOff val="35000"/>
                </a:schemeClr>
              </a:solidFill>
            </a:endParaRPr>
          </a:p>
        </p:txBody>
      </p:sp>
      <p:sp>
        <p:nvSpPr>
          <p:cNvPr id="31" name="椭圆 30"/>
          <p:cNvSpPr/>
          <p:nvPr/>
        </p:nvSpPr>
        <p:spPr>
          <a:xfrm>
            <a:off x="365716" y="2750363"/>
            <a:ext cx="433953" cy="4339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mj-lt"/>
              </a:rPr>
              <a:t>2</a:t>
            </a:r>
            <a:endParaRPr lang="zh-CN" altLang="en-US" sz="1400">
              <a:latin typeface="+mj-lt"/>
            </a:endParaRPr>
          </a:p>
        </p:txBody>
      </p:sp>
      <p:sp>
        <p:nvSpPr>
          <p:cNvPr id="32" name="矩形 31"/>
          <p:cNvSpPr/>
          <p:nvPr/>
        </p:nvSpPr>
        <p:spPr>
          <a:xfrm>
            <a:off x="876666" y="2800554"/>
            <a:ext cx="3183595" cy="333375"/>
          </a:xfrm>
          <a:prstGeom prst="rect">
            <a:avLst/>
          </a:prstGeom>
        </p:spPr>
        <p:txBody>
          <a:bodyPr wrap="square">
            <a:spAutoFit/>
          </a:bodyPr>
          <a:lstStyle/>
          <a:p>
            <a:pPr indent="0">
              <a:lnSpc>
                <a:spcPct val="150000"/>
              </a:lnSpc>
              <a:buFont typeface="Arial" panose="020B0604020202020204" pitchFamily="34" charset="0"/>
              <a:buNone/>
            </a:pPr>
            <a:r>
              <a:rPr lang="zh-CN" altLang="en-US" sz="1050">
                <a:solidFill>
                  <a:schemeClr val="tx1">
                    <a:lumMod val="65000"/>
                    <a:lumOff val="35000"/>
                  </a:schemeClr>
                </a:solidFill>
              </a:rPr>
              <a:t>预约挂号</a:t>
            </a:r>
            <a:endParaRPr lang="zh-CN" altLang="en-US" sz="1050">
              <a:solidFill>
                <a:schemeClr val="tx1">
                  <a:lumMod val="65000"/>
                  <a:lumOff val="35000"/>
                </a:schemeClr>
              </a:solidFill>
            </a:endParaRPr>
          </a:p>
        </p:txBody>
      </p:sp>
      <p:sp>
        <p:nvSpPr>
          <p:cNvPr id="33" name="椭圆 32"/>
          <p:cNvSpPr/>
          <p:nvPr/>
        </p:nvSpPr>
        <p:spPr>
          <a:xfrm>
            <a:off x="365716" y="3700952"/>
            <a:ext cx="433953" cy="4339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mj-lt"/>
              </a:rPr>
              <a:t>3</a:t>
            </a:r>
            <a:endParaRPr lang="zh-CN" altLang="en-US" sz="1400">
              <a:latin typeface="+mj-lt"/>
            </a:endParaRPr>
          </a:p>
        </p:txBody>
      </p:sp>
      <p:sp>
        <p:nvSpPr>
          <p:cNvPr id="34" name="矩形 33"/>
          <p:cNvSpPr/>
          <p:nvPr/>
        </p:nvSpPr>
        <p:spPr>
          <a:xfrm>
            <a:off x="876666" y="3751143"/>
            <a:ext cx="3183595" cy="333375"/>
          </a:xfrm>
          <a:prstGeom prst="rect">
            <a:avLst/>
          </a:prstGeom>
        </p:spPr>
        <p:txBody>
          <a:bodyPr wrap="square">
            <a:spAutoFit/>
          </a:bodyPr>
          <a:lstStyle/>
          <a:p>
            <a:pPr indent="0">
              <a:lnSpc>
                <a:spcPct val="150000"/>
              </a:lnSpc>
              <a:buFont typeface="Arial" panose="020B0604020202020204" pitchFamily="34" charset="0"/>
              <a:buNone/>
            </a:pPr>
            <a:r>
              <a:rPr lang="zh-CN" altLang="en-US" sz="1050">
                <a:solidFill>
                  <a:schemeClr val="tx1">
                    <a:lumMod val="65000"/>
                    <a:lumOff val="35000"/>
                  </a:schemeClr>
                </a:solidFill>
              </a:rPr>
              <a:t>修改密码</a:t>
            </a:r>
            <a:endParaRPr lang="zh-CN" altLang="en-US" sz="1050">
              <a:solidFill>
                <a:schemeClr val="tx1">
                  <a:lumMod val="65000"/>
                  <a:lumOff val="35000"/>
                </a:schemeClr>
              </a:solidFill>
            </a:endParaRPr>
          </a:p>
        </p:txBody>
      </p:sp>
      <p:sp>
        <p:nvSpPr>
          <p:cNvPr id="35" name="椭圆 34"/>
          <p:cNvSpPr/>
          <p:nvPr/>
        </p:nvSpPr>
        <p:spPr>
          <a:xfrm>
            <a:off x="5083739" y="1799774"/>
            <a:ext cx="433953" cy="4339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mj-lt"/>
              </a:rPr>
              <a:t>1</a:t>
            </a:r>
            <a:endParaRPr lang="zh-CN" altLang="en-US" sz="1400">
              <a:latin typeface="+mj-lt"/>
            </a:endParaRPr>
          </a:p>
        </p:txBody>
      </p:sp>
      <p:sp>
        <p:nvSpPr>
          <p:cNvPr id="36" name="矩形 35"/>
          <p:cNvSpPr/>
          <p:nvPr/>
        </p:nvSpPr>
        <p:spPr>
          <a:xfrm>
            <a:off x="5658189" y="1849965"/>
            <a:ext cx="3183595" cy="333375"/>
          </a:xfrm>
          <a:prstGeom prst="rect">
            <a:avLst/>
          </a:prstGeom>
        </p:spPr>
        <p:txBody>
          <a:bodyPr wrap="square">
            <a:spAutoFit/>
          </a:bodyPr>
          <a:lstStyle/>
          <a:p>
            <a:pPr indent="0">
              <a:lnSpc>
                <a:spcPct val="150000"/>
              </a:lnSpc>
              <a:buFont typeface="Arial" panose="020B0604020202020204" pitchFamily="34" charset="0"/>
              <a:buNone/>
            </a:pPr>
            <a:r>
              <a:rPr lang="zh-CN" altLang="en-US" sz="1050">
                <a:solidFill>
                  <a:schemeClr val="tx1">
                    <a:lumMod val="65000"/>
                    <a:lumOff val="35000"/>
                  </a:schemeClr>
                </a:solidFill>
              </a:rPr>
              <a:t>医院管理（增添删除编辑</a:t>
            </a:r>
            <a:r>
              <a:rPr lang="zh-CN" altLang="en-US" sz="1050">
                <a:solidFill>
                  <a:schemeClr val="tx1">
                    <a:lumMod val="65000"/>
                    <a:lumOff val="35000"/>
                  </a:schemeClr>
                </a:solidFill>
              </a:rPr>
              <a:t>）</a:t>
            </a:r>
            <a:endParaRPr lang="zh-CN" altLang="en-US" sz="1050">
              <a:solidFill>
                <a:schemeClr val="tx1">
                  <a:lumMod val="65000"/>
                  <a:lumOff val="35000"/>
                </a:schemeClr>
              </a:solidFill>
            </a:endParaRPr>
          </a:p>
        </p:txBody>
      </p:sp>
      <p:sp>
        <p:nvSpPr>
          <p:cNvPr id="37" name="椭圆 36"/>
          <p:cNvSpPr/>
          <p:nvPr/>
        </p:nvSpPr>
        <p:spPr>
          <a:xfrm>
            <a:off x="5083739" y="2750363"/>
            <a:ext cx="433953" cy="4339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mj-lt"/>
              </a:rPr>
              <a:t>2</a:t>
            </a:r>
            <a:endParaRPr lang="zh-CN" altLang="en-US" sz="1400">
              <a:latin typeface="+mj-lt"/>
            </a:endParaRPr>
          </a:p>
        </p:txBody>
      </p:sp>
      <p:sp>
        <p:nvSpPr>
          <p:cNvPr id="38" name="矩形 37"/>
          <p:cNvSpPr/>
          <p:nvPr/>
        </p:nvSpPr>
        <p:spPr>
          <a:xfrm>
            <a:off x="5658189" y="2800554"/>
            <a:ext cx="3183595" cy="333375"/>
          </a:xfrm>
          <a:prstGeom prst="rect">
            <a:avLst/>
          </a:prstGeom>
        </p:spPr>
        <p:txBody>
          <a:bodyPr wrap="square">
            <a:spAutoFit/>
          </a:bodyPr>
          <a:lstStyle/>
          <a:p>
            <a:pPr indent="0">
              <a:lnSpc>
                <a:spcPct val="150000"/>
              </a:lnSpc>
              <a:buFont typeface="Arial" panose="020B0604020202020204" pitchFamily="34" charset="0"/>
              <a:buNone/>
            </a:pPr>
            <a:r>
              <a:rPr lang="zh-CN" altLang="en-US" sz="1050">
                <a:solidFill>
                  <a:schemeClr val="tx1">
                    <a:lumMod val="65000"/>
                    <a:lumOff val="35000"/>
                  </a:schemeClr>
                </a:solidFill>
              </a:rPr>
              <a:t>用户管理（增添删除）</a:t>
            </a:r>
            <a:endParaRPr lang="zh-CN" altLang="en-US" sz="1050">
              <a:solidFill>
                <a:schemeClr val="tx1">
                  <a:lumMod val="65000"/>
                  <a:lumOff val="35000"/>
                </a:schemeClr>
              </a:solidFill>
            </a:endParaRPr>
          </a:p>
        </p:txBody>
      </p:sp>
      <p:sp>
        <p:nvSpPr>
          <p:cNvPr id="5" name="椭圆 4"/>
          <p:cNvSpPr/>
          <p:nvPr/>
        </p:nvSpPr>
        <p:spPr>
          <a:xfrm>
            <a:off x="5083766" y="3700952"/>
            <a:ext cx="433953" cy="4339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mj-lt"/>
              </a:rPr>
              <a:t>3</a:t>
            </a:r>
            <a:endParaRPr lang="zh-CN" altLang="en-US" sz="1400">
              <a:latin typeface="+mj-lt"/>
            </a:endParaRPr>
          </a:p>
        </p:txBody>
      </p:sp>
      <p:sp>
        <p:nvSpPr>
          <p:cNvPr id="6" name="矩形 5"/>
          <p:cNvSpPr/>
          <p:nvPr/>
        </p:nvSpPr>
        <p:spPr>
          <a:xfrm>
            <a:off x="5658216" y="3751143"/>
            <a:ext cx="3183595" cy="333375"/>
          </a:xfrm>
          <a:prstGeom prst="rect">
            <a:avLst/>
          </a:prstGeom>
        </p:spPr>
        <p:txBody>
          <a:bodyPr wrap="square">
            <a:spAutoFit/>
          </a:bodyPr>
          <a:p>
            <a:pPr indent="0">
              <a:lnSpc>
                <a:spcPct val="150000"/>
              </a:lnSpc>
              <a:buFont typeface="Arial" panose="020B0604020202020204" pitchFamily="34" charset="0"/>
              <a:buNone/>
            </a:pPr>
            <a:r>
              <a:rPr lang="zh-CN" altLang="en-US" sz="1050">
                <a:solidFill>
                  <a:schemeClr val="tx1">
                    <a:lumMod val="65000"/>
                    <a:lumOff val="35000"/>
                  </a:schemeClr>
                </a:solidFill>
              </a:rPr>
              <a:t>查看用户预约挂号信息</a:t>
            </a:r>
            <a:endParaRPr lang="zh-CN" altLang="en-US" sz="1050">
              <a:solidFill>
                <a:schemeClr val="tx1">
                  <a:lumMod val="65000"/>
                  <a:lumOff val="3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535426" y="92912"/>
            <a:ext cx="1097280" cy="368300"/>
          </a:xfrm>
          <a:prstGeom prst="rect">
            <a:avLst/>
          </a:prstGeom>
          <a:noFill/>
        </p:spPr>
        <p:txBody>
          <a:bodyPr wrap="none">
            <a:spAutoFit/>
          </a:bodyPr>
          <a:p>
            <a:pPr algn="ctr">
              <a:defRPr/>
            </a:pPr>
            <a:r>
              <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概要设计</a:t>
            </a:r>
            <a:endParaRPr lang="zh-CN" altLang="en-US" sz="1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圆角 1"/>
          <p:cNvSpPr/>
          <p:nvPr/>
        </p:nvSpPr>
        <p:spPr>
          <a:xfrm>
            <a:off x="121" y="592303"/>
            <a:ext cx="2255003" cy="4726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latin typeface="+mj-ea"/>
                <a:ea typeface="+mj-ea"/>
              </a:rPr>
              <a:t>用户</a:t>
            </a:r>
            <a:r>
              <a:rPr lang="en-US" altLang="zh-CN" sz="1800" b="1">
                <a:latin typeface="+mj-ea"/>
                <a:ea typeface="+mj-ea"/>
              </a:rPr>
              <a:t>-</a:t>
            </a:r>
            <a:r>
              <a:rPr lang="zh-CN" altLang="en-US" sz="1800" b="1">
                <a:latin typeface="+mj-ea"/>
                <a:ea typeface="+mj-ea"/>
              </a:rPr>
              <a:t>用例图</a:t>
            </a:r>
            <a:endParaRPr lang="zh-CN" altLang="en-US" sz="1800" b="1">
              <a:latin typeface="+mj-ea"/>
              <a:ea typeface="+mj-ea"/>
            </a:endParaRPr>
          </a:p>
        </p:txBody>
      </p:sp>
      <p:pic>
        <p:nvPicPr>
          <p:cNvPr id="34" name="图片 33"/>
          <p:cNvPicPr>
            <a:picLocks noChangeAspect="1"/>
          </p:cNvPicPr>
          <p:nvPr>
            <p:custDataLst>
              <p:tags r:id="rId1"/>
            </p:custDataLst>
          </p:nvPr>
        </p:nvPicPr>
        <p:blipFill>
          <a:blip r:embed="rId2"/>
          <a:stretch>
            <a:fillRect/>
          </a:stretch>
        </p:blipFill>
        <p:spPr>
          <a:xfrm>
            <a:off x="1096645" y="1314450"/>
            <a:ext cx="6385560" cy="330708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7980,&quot;width&quot;:7200}"/>
</p:tagLst>
</file>

<file path=ppt/tags/tag2.xml><?xml version="1.0" encoding="utf-8"?>
<p:tagLst xmlns:p="http://schemas.openxmlformats.org/presentationml/2006/main">
  <p:tag name="KSO_WM_UNIT_PLACING_PICTURE_USER_VIEWPORT" val="{&quot;height&quot;:3525,&quot;width&quot;:7455}"/>
</p:tagLst>
</file>

<file path=ppt/tags/tag3.xml><?xml version="1.0" encoding="utf-8"?>
<p:tagLst xmlns:p="http://schemas.openxmlformats.org/presentationml/2006/main">
  <p:tag name="KSO_WM_UNIT_PLACING_PICTURE_USER_VIEWPORT" val="{&quot;height&quot;:6660,&quot;width&quot;:8940}"/>
</p:tagLst>
</file>

<file path=ppt/theme/theme1.xml><?xml version="1.0" encoding="utf-8"?>
<a:theme xmlns:a="http://schemas.openxmlformats.org/drawingml/2006/main" name="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1281</Words>
  <Application>WPS 演示</Application>
  <PresentationFormat>全屏显示(16:9)</PresentationFormat>
  <Paragraphs>202</Paragraphs>
  <Slides>25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25</vt:i4>
      </vt:variant>
    </vt:vector>
  </HeadingPairs>
  <TitlesOfParts>
    <vt:vector size="41" baseType="lpstr">
      <vt:lpstr>Arial</vt:lpstr>
      <vt:lpstr>宋体</vt:lpstr>
      <vt:lpstr>Wingdings</vt:lpstr>
      <vt:lpstr>微软雅黑</vt:lpstr>
      <vt:lpstr>Times New Roman</vt:lpstr>
      <vt:lpstr>Calibri Light</vt:lpstr>
      <vt:lpstr>方正宋刻本秀楷简体</vt:lpstr>
      <vt:lpstr>方正兰亭黑_GBK</vt:lpstr>
      <vt:lpstr>黑体</vt:lpstr>
      <vt:lpstr>Gill Sans</vt:lpstr>
      <vt:lpstr>Arial</vt:lpstr>
      <vt:lpstr>微软雅黑 Light</vt:lpstr>
      <vt:lpstr>Arial Unicode MS</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熊猫哒哒</dc:creator>
  <cp:lastModifiedBy>Love     is     blind，，</cp:lastModifiedBy>
  <cp:revision>536</cp:revision>
  <dcterms:created xsi:type="dcterms:W3CDTF">2017-05-01T12:27:00Z</dcterms:created>
  <dcterms:modified xsi:type="dcterms:W3CDTF">2020-07-01T14:37:11Z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